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60" r:id="rId3"/>
    <p:sldId id="261" r:id="rId4"/>
    <p:sldId id="262" r:id="rId5"/>
    <p:sldId id="268" r:id="rId6"/>
    <p:sldId id="263" r:id="rId7"/>
    <p:sldId id="264" r:id="rId8"/>
    <p:sldId id="265" r:id="rId9"/>
    <p:sldId id="266" r:id="rId10"/>
    <p:sldId id="267" r:id="rId11"/>
    <p:sldId id="271" r:id="rId12"/>
    <p:sldId id="272" r:id="rId13"/>
    <p:sldId id="269" r:id="rId14"/>
    <p:sldId id="284"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69" autoAdjust="0"/>
  </p:normalViewPr>
  <p:slideViewPr>
    <p:cSldViewPr>
      <p:cViewPr>
        <p:scale>
          <a:sx n="118" d="100"/>
          <a:sy n="118" d="100"/>
        </p:scale>
        <p:origin x="56" y="1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D881DD5-E059-4878-96F9-4AC326597DFB}" type="datetimeFigureOut">
              <a:rPr lang="en-US" smtClean="0"/>
              <a:t>6/23/2020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C9FB52A-9C2F-4C9C-BC40-5DE5C57FFC16}" type="slidenum">
              <a:rPr lang="en-US" smtClean="0"/>
              <a:t>‹#›</a:t>
            </a:fld>
            <a:endParaRPr lang="en-US"/>
          </a:p>
        </p:txBody>
      </p:sp>
    </p:spTree>
    <p:extLst>
      <p:ext uri="{BB962C8B-B14F-4D97-AF65-F5344CB8AC3E}">
        <p14:creationId xmlns:p14="http://schemas.microsoft.com/office/powerpoint/2010/main" val="271217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CD61AA-68AE-43EF-9923-6CA062111D4A}"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72233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CD61AA-68AE-43EF-9923-6CA062111D4A}"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9313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CD61AA-68AE-43EF-9923-6CA062111D4A}"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12543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CD61AA-68AE-43EF-9923-6CA062111D4A}"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282917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CD61AA-68AE-43EF-9923-6CA062111D4A}"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163031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CD61AA-68AE-43EF-9923-6CA062111D4A}"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63559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CD61AA-68AE-43EF-9923-6CA062111D4A}"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294588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CD61AA-68AE-43EF-9923-6CA062111D4A}" type="datetimeFigureOut">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408725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D61AA-68AE-43EF-9923-6CA062111D4A}" type="datetimeFigureOut">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DA9298-2A2E-4036-9674-82D91751E2A6}" type="slidenum">
              <a:rPr lang="en-US" smtClean="0"/>
              <a:t>‹#›</a:t>
            </a:fld>
            <a:endParaRPr lang="en-US"/>
          </a:p>
        </p:txBody>
      </p:sp>
      <p:sp>
        <p:nvSpPr>
          <p:cNvPr id="5" name="TextBox 4"/>
          <p:cNvSpPr txBox="1"/>
          <p:nvPr userDrawn="1"/>
        </p:nvSpPr>
        <p:spPr>
          <a:xfrm>
            <a:off x="2133600" y="130314"/>
            <a:ext cx="6858000" cy="707886"/>
          </a:xfrm>
          <a:prstGeom prst="rect">
            <a:avLst/>
          </a:prstGeom>
          <a:noFill/>
        </p:spPr>
        <p:txBody>
          <a:bodyPr wrap="square" rtlCol="0">
            <a:spAutoFit/>
          </a:bodyPr>
          <a:lstStyle/>
          <a:p>
            <a:r>
              <a:rPr lang="en-US" sz="4000" dirty="0">
                <a:solidFill>
                  <a:schemeClr val="bg1"/>
                </a:solidFill>
                <a:latin typeface="Trajan Pro" pitchFamily="18" charset="0"/>
              </a:rPr>
              <a:t>Ladies Auxiliary VFW</a:t>
            </a:r>
          </a:p>
        </p:txBody>
      </p:sp>
    </p:spTree>
    <p:extLst>
      <p:ext uri="{BB962C8B-B14F-4D97-AF65-F5344CB8AC3E}">
        <p14:creationId xmlns:p14="http://schemas.microsoft.com/office/powerpoint/2010/main" val="57212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CD61AA-68AE-43EF-9923-6CA062111D4A}"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42592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CD61AA-68AE-43EF-9923-6CA062111D4A}"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42509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D61AA-68AE-43EF-9923-6CA062111D4A}" type="datetimeFigureOut">
              <a:rPr lang="en-US" smtClean="0"/>
              <a:t>6/23/2020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9298-2A2E-4036-9674-82D91751E2A6}" type="slidenum">
              <a:rPr lang="en-US" smtClean="0"/>
              <a:t>‹#›</a:t>
            </a:fld>
            <a:endParaRPr lang="en-US"/>
          </a:p>
        </p:txBody>
      </p:sp>
      <p:sp>
        <p:nvSpPr>
          <p:cNvPr id="7" name="Rectangle 6"/>
          <p:cNvSpPr/>
          <p:nvPr userDrawn="1"/>
        </p:nvSpPr>
        <p:spPr>
          <a:xfrm>
            <a:off x="0" y="6400800"/>
            <a:ext cx="9144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480" y="0"/>
            <a:ext cx="9144000" cy="9583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743200" y="6477000"/>
            <a:ext cx="6477000" cy="369332"/>
          </a:xfrm>
          <a:prstGeom prst="rect">
            <a:avLst/>
          </a:prstGeom>
          <a:noFill/>
        </p:spPr>
        <p:txBody>
          <a:bodyPr wrap="square" rtlCol="0">
            <a:spAutoFit/>
          </a:bodyPr>
          <a:lstStyle/>
          <a:p>
            <a:r>
              <a:rPr lang="en-US" b="1" dirty="0">
                <a:solidFill>
                  <a:schemeClr val="bg1"/>
                </a:solidFill>
                <a:latin typeface="Trajan Pro" pitchFamily="18" charset="0"/>
              </a:rPr>
              <a:t>Unwavering</a:t>
            </a:r>
            <a:r>
              <a:rPr lang="en-US" b="1" baseline="0" dirty="0">
                <a:solidFill>
                  <a:schemeClr val="bg1"/>
                </a:solidFill>
                <a:latin typeface="Trajan Pro" pitchFamily="18" charset="0"/>
              </a:rPr>
              <a:t> Support for Uncommon Heroes </a:t>
            </a:r>
            <a:r>
              <a:rPr lang="en-US" b="1" baseline="30000" dirty="0">
                <a:solidFill>
                  <a:schemeClr val="bg1"/>
                </a:solidFill>
                <a:latin typeface="Trajan Pro" pitchFamily="18" charset="0"/>
              </a:rPr>
              <a:t>tm</a:t>
            </a:r>
          </a:p>
        </p:txBody>
      </p:sp>
      <p:sp>
        <p:nvSpPr>
          <p:cNvPr id="11" name="TextBox 10"/>
          <p:cNvSpPr txBox="1"/>
          <p:nvPr userDrawn="1"/>
        </p:nvSpPr>
        <p:spPr>
          <a:xfrm>
            <a:off x="2133600" y="83403"/>
            <a:ext cx="6553200" cy="830997"/>
          </a:xfrm>
          <a:prstGeom prst="rect">
            <a:avLst/>
          </a:prstGeom>
          <a:noFill/>
        </p:spPr>
        <p:txBody>
          <a:bodyPr wrap="square" rtlCol="0">
            <a:spAutoFit/>
          </a:bodyPr>
          <a:lstStyle/>
          <a:p>
            <a:pPr algn="ctr"/>
            <a:r>
              <a:rPr lang="en-US" sz="4800" dirty="0">
                <a:solidFill>
                  <a:schemeClr val="bg1"/>
                </a:solidFill>
                <a:latin typeface="Trajan Pro" pitchFamily="18" charset="0"/>
              </a:rPr>
              <a:t>VFW Auxiliary</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90085"/>
            <a:ext cx="1586316" cy="1586316"/>
          </a:xfrm>
          <a:prstGeom prst="rect">
            <a:avLst/>
          </a:prstGeom>
        </p:spPr>
      </p:pic>
    </p:spTree>
    <p:extLst>
      <p:ext uri="{BB962C8B-B14F-4D97-AF65-F5344CB8AC3E}">
        <p14:creationId xmlns:p14="http://schemas.microsoft.com/office/powerpoint/2010/main" val="138307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zleg.gov/FormatDocument.asp?inDoc=/ars/41/01101.htm&amp;Title=41&amp;DocType=A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zleg.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a:t>Request to Speak</a:t>
            </a:r>
          </a:p>
        </p:txBody>
      </p:sp>
      <p:sp>
        <p:nvSpPr>
          <p:cNvPr id="5" name="Subtitle 4"/>
          <p:cNvSpPr>
            <a:spLocks noGrp="1"/>
          </p:cNvSpPr>
          <p:nvPr>
            <p:ph type="subTitle" idx="1"/>
          </p:nvPr>
        </p:nvSpPr>
        <p:spPr>
          <a:xfrm>
            <a:off x="685800" y="3886200"/>
            <a:ext cx="7772400" cy="2286000"/>
          </a:xfrm>
        </p:spPr>
        <p:txBody>
          <a:bodyPr/>
          <a:lstStyle/>
          <a:p>
            <a:r>
              <a:rPr lang="en-US" dirty="0">
                <a:solidFill>
                  <a:schemeClr val="tx1"/>
                </a:solidFill>
              </a:rPr>
              <a:t>How to make a “Request to Speak”</a:t>
            </a:r>
            <a:r>
              <a:rPr lang="en-US" spc="-5" dirty="0">
                <a:solidFill>
                  <a:schemeClr val="tx1"/>
                </a:solidFill>
                <a:cs typeface="Arial"/>
              </a:rPr>
              <a:t> using the  </a:t>
            </a:r>
          </a:p>
          <a:p>
            <a:r>
              <a:rPr lang="en-US" spc="-135" dirty="0">
                <a:solidFill>
                  <a:schemeClr val="tx1"/>
                </a:solidFill>
                <a:cs typeface="Arial"/>
              </a:rPr>
              <a:t>Arizona  </a:t>
            </a:r>
            <a:r>
              <a:rPr lang="en-US" spc="-90" dirty="0">
                <a:solidFill>
                  <a:schemeClr val="tx1"/>
                </a:solidFill>
                <a:cs typeface="Arial"/>
              </a:rPr>
              <a:t>Legislative  </a:t>
            </a:r>
            <a:r>
              <a:rPr lang="en-US" spc="-100" dirty="0">
                <a:solidFill>
                  <a:schemeClr val="tx1"/>
                </a:solidFill>
                <a:cs typeface="Arial"/>
              </a:rPr>
              <a:t>I</a:t>
            </a:r>
            <a:r>
              <a:rPr lang="en-US" spc="-90" dirty="0">
                <a:solidFill>
                  <a:schemeClr val="tx1"/>
                </a:solidFill>
                <a:cs typeface="Arial"/>
              </a:rPr>
              <a:t>nfo</a:t>
            </a:r>
            <a:r>
              <a:rPr lang="en-US" spc="-100" dirty="0">
                <a:solidFill>
                  <a:schemeClr val="tx1"/>
                </a:solidFill>
                <a:cs typeface="Arial"/>
              </a:rPr>
              <a:t>rm</a:t>
            </a:r>
            <a:r>
              <a:rPr lang="en-US" spc="-90" dirty="0">
                <a:solidFill>
                  <a:schemeClr val="tx1"/>
                </a:solidFill>
                <a:cs typeface="Arial"/>
              </a:rPr>
              <a:t>at</a:t>
            </a:r>
            <a:r>
              <a:rPr lang="en-US" spc="-95" dirty="0">
                <a:solidFill>
                  <a:schemeClr val="tx1"/>
                </a:solidFill>
                <a:cs typeface="Arial"/>
              </a:rPr>
              <a:t>i</a:t>
            </a:r>
            <a:r>
              <a:rPr lang="en-US" spc="-90" dirty="0">
                <a:solidFill>
                  <a:schemeClr val="tx1"/>
                </a:solidFill>
                <a:cs typeface="Arial"/>
              </a:rPr>
              <a:t>o</a:t>
            </a:r>
            <a:r>
              <a:rPr lang="en-US" dirty="0">
                <a:solidFill>
                  <a:schemeClr val="tx1"/>
                </a:solidFill>
                <a:cs typeface="Arial"/>
              </a:rPr>
              <a:t>n  </a:t>
            </a:r>
            <a:r>
              <a:rPr lang="en-US" spc="-10" dirty="0">
                <a:solidFill>
                  <a:schemeClr val="tx1"/>
                </a:solidFill>
                <a:cs typeface="Arial"/>
              </a:rPr>
              <a:t>System  </a:t>
            </a:r>
          </a:p>
          <a:p>
            <a:r>
              <a:rPr lang="en-US" spc="-5" dirty="0">
                <a:solidFill>
                  <a:schemeClr val="tx1"/>
                </a:solidFill>
                <a:cs typeface="Arial"/>
              </a:rPr>
              <a:t>(ALIS)</a:t>
            </a:r>
            <a:endParaRPr lang="en-US" dirty="0">
              <a:solidFill>
                <a:schemeClr val="tx1"/>
              </a:solidFill>
              <a:cs typeface="Arial"/>
            </a:endParaRPr>
          </a:p>
          <a:p>
            <a:endParaRPr lang="en-US" dirty="0"/>
          </a:p>
        </p:txBody>
      </p:sp>
    </p:spTree>
    <p:extLst>
      <p:ext uri="{BB962C8B-B14F-4D97-AF65-F5344CB8AC3E}">
        <p14:creationId xmlns:p14="http://schemas.microsoft.com/office/powerpoint/2010/main" val="42320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b="1" spc="-155" dirty="0">
                <a:latin typeface="Arial"/>
                <a:cs typeface="Arial"/>
              </a:rPr>
              <a:t>Once you have looked up a bill you go back to the home page. Then to </a:t>
            </a:r>
            <a:r>
              <a:rPr lang="en-US" sz="4400" b="1" spc="-5" dirty="0">
                <a:latin typeface="Arial"/>
                <a:cs typeface="Arial"/>
              </a:rPr>
              <a:t>comment on </a:t>
            </a:r>
            <a:r>
              <a:rPr lang="en-US" sz="4400" b="1" dirty="0">
                <a:latin typeface="Arial"/>
                <a:cs typeface="Arial"/>
              </a:rPr>
              <a:t>a </a:t>
            </a:r>
            <a:r>
              <a:rPr lang="en-US" sz="4400" b="1" spc="-5" dirty="0">
                <a:latin typeface="Arial"/>
                <a:cs typeface="Arial"/>
              </a:rPr>
              <a:t>bill  in writing or in person,  you must first click on  “Request </a:t>
            </a:r>
            <a:r>
              <a:rPr lang="en-US" sz="4400" b="1" dirty="0">
                <a:latin typeface="Arial"/>
                <a:cs typeface="Arial"/>
              </a:rPr>
              <a:t>to</a:t>
            </a:r>
            <a:r>
              <a:rPr lang="en-US" sz="4400" b="1" spc="-65" dirty="0">
                <a:latin typeface="Arial"/>
                <a:cs typeface="Arial"/>
              </a:rPr>
              <a:t> </a:t>
            </a:r>
            <a:r>
              <a:rPr lang="en-US" sz="4400" b="1" spc="-5" dirty="0">
                <a:latin typeface="Arial"/>
                <a:cs typeface="Arial"/>
              </a:rPr>
              <a:t>Speak”</a:t>
            </a:r>
            <a:endParaRPr lang="en-US" sz="4400" dirty="0">
              <a:latin typeface="Arial"/>
              <a:cs typeface="Arial"/>
            </a:endParaRPr>
          </a:p>
          <a:p>
            <a:endParaRPr lang="en-US" dirty="0"/>
          </a:p>
        </p:txBody>
      </p:sp>
    </p:spTree>
    <p:extLst>
      <p:ext uri="{BB962C8B-B14F-4D97-AF65-F5344CB8AC3E}">
        <p14:creationId xmlns:p14="http://schemas.microsoft.com/office/powerpoint/2010/main" val="326844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609" b="10028"/>
          <a:stretch/>
        </p:blipFill>
        <p:spPr bwMode="auto">
          <a:xfrm>
            <a:off x="1981200" y="990600"/>
            <a:ext cx="7135153" cy="415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2438400" y="4240447"/>
            <a:ext cx="1295400" cy="131080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5146974"/>
            <a:ext cx="3003323" cy="1231106"/>
          </a:xfrm>
          <a:prstGeom prst="rect">
            <a:avLst/>
          </a:prstGeom>
          <a:noFill/>
          <a:ln cmpd="sng">
            <a:solidFill>
              <a:schemeClr val="tx1"/>
            </a:solidFill>
          </a:ln>
        </p:spPr>
        <p:txBody>
          <a:bodyPr wrap="none" rtlCol="0">
            <a:spAutoFit/>
          </a:bodyPr>
          <a:lstStyle/>
          <a:p>
            <a:pPr algn="ctr"/>
            <a:r>
              <a:rPr lang="en-US" sz="2800" dirty="0">
                <a:solidFill>
                  <a:srgbClr val="FF0000"/>
                </a:solidFill>
              </a:rPr>
              <a:t>Click on </a:t>
            </a:r>
          </a:p>
          <a:p>
            <a:pPr algn="ctr"/>
            <a:r>
              <a:rPr lang="en-US" sz="2800" dirty="0">
                <a:solidFill>
                  <a:srgbClr val="FF0000"/>
                </a:solidFill>
              </a:rPr>
              <a:t>“Request to Speak”</a:t>
            </a:r>
          </a:p>
          <a:p>
            <a:endParaRPr lang="en-US" dirty="0"/>
          </a:p>
        </p:txBody>
      </p:sp>
    </p:spTree>
    <p:extLst>
      <p:ext uri="{BB962C8B-B14F-4D97-AF65-F5344CB8AC3E}">
        <p14:creationId xmlns:p14="http://schemas.microsoft.com/office/powerpoint/2010/main" val="142982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apps.azleg.gov/RequestToSpeak/UpcomingAgenda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48" y="1877379"/>
            <a:ext cx="8609251" cy="4447221"/>
          </a:xfrm>
          <a:prstGeom prst="rect">
            <a:avLst/>
          </a:prstGeom>
        </p:spPr>
      </p:pic>
      <p:sp>
        <p:nvSpPr>
          <p:cNvPr id="5" name="TextBox 4"/>
          <p:cNvSpPr txBox="1"/>
          <p:nvPr/>
        </p:nvSpPr>
        <p:spPr>
          <a:xfrm>
            <a:off x="2133599" y="1105770"/>
            <a:ext cx="6597173" cy="523220"/>
          </a:xfrm>
          <a:prstGeom prst="rect">
            <a:avLst/>
          </a:prstGeom>
          <a:noFill/>
          <a:ln>
            <a:solidFill>
              <a:schemeClr val="tx1"/>
            </a:solidFill>
          </a:ln>
        </p:spPr>
        <p:txBody>
          <a:bodyPr wrap="square" rtlCol="0">
            <a:spAutoFit/>
          </a:bodyPr>
          <a:lstStyle/>
          <a:p>
            <a:pPr algn="ctr"/>
            <a:r>
              <a:rPr lang="en-US" sz="2800" dirty="0">
                <a:solidFill>
                  <a:srgbClr val="C00000"/>
                </a:solidFill>
              </a:rPr>
              <a:t>Click on “Request to Speak” or “Sign On”</a:t>
            </a:r>
          </a:p>
        </p:txBody>
      </p:sp>
      <p:cxnSp>
        <p:nvCxnSpPr>
          <p:cNvPr id="6" name="Straight Arrow Connector 5"/>
          <p:cNvCxnSpPr/>
          <p:nvPr/>
        </p:nvCxnSpPr>
        <p:spPr>
          <a:xfrm flipH="1">
            <a:off x="1447800" y="1628990"/>
            <a:ext cx="3733800" cy="92967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696200" y="1524000"/>
            <a:ext cx="0" cy="914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44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905000"/>
            <a:ext cx="5105400" cy="1785104"/>
          </a:xfrm>
          <a:prstGeom prst="rect">
            <a:avLst/>
          </a:prstGeom>
          <a:noFill/>
          <a:ln cmpd="sng">
            <a:solidFill>
              <a:schemeClr val="tx1"/>
            </a:solidFill>
          </a:ln>
        </p:spPr>
        <p:txBody>
          <a:bodyPr wrap="square">
            <a:spAutoFit/>
          </a:bodyPr>
          <a:lstStyle/>
          <a:p>
            <a:pPr marL="392430">
              <a:lnSpc>
                <a:spcPct val="100000"/>
              </a:lnSpc>
            </a:pPr>
            <a:r>
              <a:rPr lang="en-US" b="1" spc="-5" dirty="0">
                <a:solidFill>
                  <a:srgbClr val="DC2300"/>
                </a:solidFill>
                <a:latin typeface="Arial"/>
                <a:cs typeface="Arial"/>
              </a:rPr>
              <a:t>Sign </a:t>
            </a:r>
            <a:r>
              <a:rPr lang="en-US" b="1" dirty="0">
                <a:solidFill>
                  <a:srgbClr val="DC2300"/>
                </a:solidFill>
                <a:latin typeface="Arial"/>
                <a:cs typeface="Arial"/>
              </a:rPr>
              <a:t>in</a:t>
            </a:r>
            <a:r>
              <a:rPr lang="en-US" b="1" spc="-45" dirty="0">
                <a:solidFill>
                  <a:srgbClr val="DC2300"/>
                </a:solidFill>
                <a:latin typeface="Arial"/>
                <a:cs typeface="Arial"/>
              </a:rPr>
              <a:t> </a:t>
            </a:r>
            <a:r>
              <a:rPr lang="en-US" b="1" spc="-5" dirty="0">
                <a:solidFill>
                  <a:srgbClr val="DC2300"/>
                </a:solidFill>
                <a:latin typeface="Arial"/>
                <a:cs typeface="Arial"/>
              </a:rPr>
              <a:t>Page or Create An Account</a:t>
            </a:r>
            <a:endParaRPr lang="en-US" dirty="0">
              <a:latin typeface="Arial"/>
              <a:cs typeface="Arial"/>
            </a:endParaRPr>
          </a:p>
          <a:p>
            <a:pPr>
              <a:lnSpc>
                <a:spcPct val="100000"/>
              </a:lnSpc>
              <a:spcBef>
                <a:spcPts val="40"/>
              </a:spcBef>
            </a:pPr>
            <a:endParaRPr lang="en-US" sz="2000" dirty="0">
              <a:latin typeface="Times New Roman"/>
              <a:cs typeface="Times New Roman"/>
            </a:endParaRPr>
          </a:p>
          <a:p>
            <a:pPr marL="12700" marR="5080">
              <a:lnSpc>
                <a:spcPct val="100000"/>
              </a:lnSpc>
            </a:pPr>
            <a:r>
              <a:rPr lang="en-US" spc="-100" dirty="0">
                <a:solidFill>
                  <a:srgbClr val="C00000"/>
                </a:solidFill>
                <a:latin typeface="Arial"/>
                <a:cs typeface="Arial"/>
              </a:rPr>
              <a:t>If you have a account sign.</a:t>
            </a:r>
            <a:endParaRPr lang="en-US" dirty="0">
              <a:solidFill>
                <a:srgbClr val="C00000"/>
              </a:solidFill>
              <a:latin typeface="Arial"/>
              <a:cs typeface="Arial"/>
            </a:endParaRPr>
          </a:p>
          <a:p>
            <a:pPr marL="12700" marR="68580">
              <a:lnSpc>
                <a:spcPct val="100000"/>
              </a:lnSpc>
            </a:pPr>
            <a:r>
              <a:rPr lang="en-US" spc="-30" dirty="0">
                <a:solidFill>
                  <a:srgbClr val="C00000"/>
                </a:solidFill>
                <a:latin typeface="Arial"/>
                <a:cs typeface="Arial"/>
              </a:rPr>
              <a:t>Enter your</a:t>
            </a:r>
            <a:r>
              <a:rPr lang="en-US" spc="-320" dirty="0">
                <a:solidFill>
                  <a:srgbClr val="C00000"/>
                </a:solidFill>
                <a:latin typeface="Arial"/>
                <a:cs typeface="Arial"/>
              </a:rPr>
              <a:t>  </a:t>
            </a:r>
            <a:r>
              <a:rPr lang="en-US" spc="-35" dirty="0">
                <a:solidFill>
                  <a:srgbClr val="C00000"/>
                </a:solidFill>
                <a:latin typeface="Arial"/>
                <a:cs typeface="Arial"/>
              </a:rPr>
              <a:t>account </a:t>
            </a:r>
            <a:r>
              <a:rPr lang="en-US" spc="-85" dirty="0">
                <a:solidFill>
                  <a:srgbClr val="C00000"/>
                </a:solidFill>
                <a:latin typeface="Arial"/>
                <a:cs typeface="Arial"/>
              </a:rPr>
              <a:t>email  </a:t>
            </a:r>
            <a:r>
              <a:rPr lang="en-US" spc="-70" dirty="0">
                <a:solidFill>
                  <a:srgbClr val="C00000"/>
                </a:solidFill>
                <a:latin typeface="Arial"/>
                <a:cs typeface="Arial"/>
              </a:rPr>
              <a:t>and </a:t>
            </a:r>
            <a:r>
              <a:rPr lang="en-US" spc="-5" dirty="0">
                <a:solidFill>
                  <a:srgbClr val="C00000"/>
                </a:solidFill>
                <a:latin typeface="Arial"/>
                <a:cs typeface="Arial"/>
              </a:rPr>
              <a:t>password.</a:t>
            </a:r>
          </a:p>
          <a:p>
            <a:pPr marL="12700" marR="68580">
              <a:lnSpc>
                <a:spcPct val="100000"/>
              </a:lnSpc>
            </a:pPr>
            <a:endParaRPr lang="en-US" spc="-5" dirty="0">
              <a:solidFill>
                <a:srgbClr val="C00000"/>
              </a:solidFill>
              <a:latin typeface="Arial"/>
              <a:cs typeface="Arial"/>
            </a:endParaRPr>
          </a:p>
          <a:p>
            <a:pPr marL="12700" marR="68580">
              <a:lnSpc>
                <a:spcPct val="100000"/>
              </a:lnSpc>
            </a:pPr>
            <a:r>
              <a:rPr lang="en-US" spc="-5" dirty="0">
                <a:solidFill>
                  <a:srgbClr val="C00000"/>
                </a:solidFill>
                <a:latin typeface="Arial"/>
                <a:cs typeface="Arial"/>
              </a:rPr>
              <a:t>If you don’t have a account you can create one.</a:t>
            </a:r>
            <a:endParaRPr lang="en-US" dirty="0">
              <a:solidFill>
                <a:srgbClr val="C00000"/>
              </a:solidFill>
              <a:latin typeface="Arial"/>
              <a:cs typeface="Arial"/>
            </a:endParaRPr>
          </a:p>
        </p:txBody>
      </p:sp>
      <p:pic>
        <p:nvPicPr>
          <p:cNvPr id="2" name="Picture 1" descr="Sign On || Arizona State Legislature - Google Chrome"/>
          <p:cNvPicPr>
            <a:picLocks noChangeAspect="1"/>
          </p:cNvPicPr>
          <p:nvPr/>
        </p:nvPicPr>
        <p:blipFill rotWithShape="1">
          <a:blip r:embed="rId2">
            <a:extLst>
              <a:ext uri="{28A0092B-C50C-407E-A947-70E740481C1C}">
                <a14:useLocalDpi xmlns:a14="http://schemas.microsoft.com/office/drawing/2010/main" val="0"/>
              </a:ext>
            </a:extLst>
          </a:blip>
          <a:srcRect l="28053" r="29380"/>
          <a:stretch/>
        </p:blipFill>
        <p:spPr>
          <a:xfrm>
            <a:off x="5029200" y="1371600"/>
            <a:ext cx="3892270" cy="4956773"/>
          </a:xfrm>
          <a:prstGeom prst="rect">
            <a:avLst/>
          </a:prstGeom>
        </p:spPr>
      </p:pic>
    </p:spTree>
    <p:extLst>
      <p:ext uri="{BB962C8B-B14F-4D97-AF65-F5344CB8AC3E}">
        <p14:creationId xmlns:p14="http://schemas.microsoft.com/office/powerpoint/2010/main" val="354135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n On || Arizona State Legislature - Google Chrome"/>
          <p:cNvPicPr>
            <a:picLocks noChangeAspect="1"/>
          </p:cNvPicPr>
          <p:nvPr/>
        </p:nvPicPr>
        <p:blipFill rotWithShape="1">
          <a:blip r:embed="rId2">
            <a:extLst>
              <a:ext uri="{28A0092B-C50C-407E-A947-70E740481C1C}">
                <a14:useLocalDpi xmlns:a14="http://schemas.microsoft.com/office/drawing/2010/main" val="0"/>
              </a:ext>
            </a:extLst>
          </a:blip>
          <a:srcRect l="29027" t="4562" r="35841" b="-4562"/>
          <a:stretch/>
        </p:blipFill>
        <p:spPr>
          <a:xfrm>
            <a:off x="4800600" y="1219200"/>
            <a:ext cx="3657600" cy="4992986"/>
          </a:xfrm>
          <a:prstGeom prst="rect">
            <a:avLst/>
          </a:prstGeom>
        </p:spPr>
      </p:pic>
      <p:sp>
        <p:nvSpPr>
          <p:cNvPr id="5" name="TextBox 4"/>
          <p:cNvSpPr txBox="1"/>
          <p:nvPr/>
        </p:nvSpPr>
        <p:spPr>
          <a:xfrm>
            <a:off x="381000" y="2829108"/>
            <a:ext cx="4090030" cy="369332"/>
          </a:xfrm>
          <a:prstGeom prst="rect">
            <a:avLst/>
          </a:prstGeom>
          <a:noFill/>
        </p:spPr>
        <p:txBody>
          <a:bodyPr wrap="none" rtlCol="0">
            <a:spAutoFit/>
          </a:bodyPr>
          <a:lstStyle/>
          <a:p>
            <a:r>
              <a:rPr lang="en-US" dirty="0">
                <a:solidFill>
                  <a:srgbClr val="C00000"/>
                </a:solidFill>
              </a:rPr>
              <a:t>Fill in all of the fields and create account.</a:t>
            </a:r>
          </a:p>
        </p:txBody>
      </p:sp>
    </p:spTree>
    <p:extLst>
      <p:ext uri="{BB962C8B-B14F-4D97-AF65-F5344CB8AC3E}">
        <p14:creationId xmlns:p14="http://schemas.microsoft.com/office/powerpoint/2010/main" val="60899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shboard || Request to Speak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9000"/>
            <a:ext cx="9144000" cy="4535786"/>
          </a:xfrm>
          <a:prstGeom prst="rect">
            <a:avLst/>
          </a:prstGeom>
          <a:ln w="22225">
            <a:solidFill>
              <a:schemeClr val="tx1"/>
            </a:solidFill>
          </a:ln>
        </p:spPr>
      </p:pic>
      <p:sp>
        <p:nvSpPr>
          <p:cNvPr id="5" name="TextBox 4"/>
          <p:cNvSpPr txBox="1"/>
          <p:nvPr/>
        </p:nvSpPr>
        <p:spPr>
          <a:xfrm>
            <a:off x="4191000" y="1143000"/>
            <a:ext cx="3637919" cy="523220"/>
          </a:xfrm>
          <a:prstGeom prst="rect">
            <a:avLst/>
          </a:prstGeom>
          <a:noFill/>
          <a:ln>
            <a:solidFill>
              <a:schemeClr val="tx1"/>
            </a:solidFill>
          </a:ln>
        </p:spPr>
        <p:txBody>
          <a:bodyPr wrap="none" rtlCol="0">
            <a:spAutoFit/>
          </a:bodyPr>
          <a:lstStyle/>
          <a:p>
            <a:r>
              <a:rPr lang="en-US" sz="2800" dirty="0">
                <a:solidFill>
                  <a:srgbClr val="C00000"/>
                </a:solidFill>
              </a:rPr>
              <a:t>Click on “New Request”</a:t>
            </a:r>
          </a:p>
        </p:txBody>
      </p:sp>
      <p:cxnSp>
        <p:nvCxnSpPr>
          <p:cNvPr id="7" name="Straight Arrow Connector 6"/>
          <p:cNvCxnSpPr>
            <a:stCxn id="5" idx="1"/>
          </p:cNvCxnSpPr>
          <p:nvPr/>
        </p:nvCxnSpPr>
        <p:spPr>
          <a:xfrm flipH="1">
            <a:off x="990600" y="1404610"/>
            <a:ext cx="3200400" cy="194819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50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ic Search || Request to Speak - Google Chrome"/>
          <p:cNvPicPr>
            <a:picLocks noChangeAspect="1"/>
          </p:cNvPicPr>
          <p:nvPr/>
        </p:nvPicPr>
        <p:blipFill rotWithShape="1">
          <a:blip r:embed="rId2">
            <a:extLst>
              <a:ext uri="{28A0092B-C50C-407E-A947-70E740481C1C}">
                <a14:useLocalDpi xmlns:a14="http://schemas.microsoft.com/office/drawing/2010/main" val="0"/>
              </a:ext>
            </a:extLst>
          </a:blip>
          <a:srcRect t="3841"/>
          <a:stretch/>
        </p:blipFill>
        <p:spPr>
          <a:xfrm>
            <a:off x="16858" y="1676400"/>
            <a:ext cx="9144000" cy="4766409"/>
          </a:xfrm>
          <a:prstGeom prst="rect">
            <a:avLst/>
          </a:prstGeom>
        </p:spPr>
      </p:pic>
      <p:sp>
        <p:nvSpPr>
          <p:cNvPr id="5" name="TextBox 4"/>
          <p:cNvSpPr txBox="1"/>
          <p:nvPr/>
        </p:nvSpPr>
        <p:spPr>
          <a:xfrm>
            <a:off x="107829" y="1676400"/>
            <a:ext cx="8928342" cy="369332"/>
          </a:xfrm>
          <a:prstGeom prst="rect">
            <a:avLst/>
          </a:prstGeom>
          <a:solidFill>
            <a:schemeClr val="bg1"/>
          </a:solidFill>
          <a:ln>
            <a:solidFill>
              <a:schemeClr val="tx1"/>
            </a:solidFill>
          </a:ln>
        </p:spPr>
        <p:txBody>
          <a:bodyPr wrap="none" rtlCol="0">
            <a:spAutoFit/>
          </a:bodyPr>
          <a:lstStyle/>
          <a:p>
            <a:r>
              <a:rPr lang="en-US" dirty="0">
                <a:solidFill>
                  <a:srgbClr val="C00000"/>
                </a:solidFill>
              </a:rPr>
              <a:t>The “New Request” allows you to create a “Request to Speak” on a bill on the current agenda.</a:t>
            </a:r>
          </a:p>
        </p:txBody>
      </p:sp>
      <p:sp>
        <p:nvSpPr>
          <p:cNvPr id="6" name="TextBox 5"/>
          <p:cNvSpPr txBox="1"/>
          <p:nvPr/>
        </p:nvSpPr>
        <p:spPr>
          <a:xfrm>
            <a:off x="1371600" y="5133252"/>
            <a:ext cx="7542193" cy="369332"/>
          </a:xfrm>
          <a:prstGeom prst="rect">
            <a:avLst/>
          </a:prstGeom>
          <a:noFill/>
          <a:ln>
            <a:solidFill>
              <a:schemeClr val="tx1"/>
            </a:solidFill>
          </a:ln>
        </p:spPr>
        <p:txBody>
          <a:bodyPr wrap="none" rtlCol="0">
            <a:spAutoFit/>
          </a:bodyPr>
          <a:lstStyle/>
          <a:p>
            <a:r>
              <a:rPr lang="en-US" dirty="0">
                <a:solidFill>
                  <a:srgbClr val="C00000"/>
                </a:solidFill>
              </a:rPr>
              <a:t>Enter the bill number, bill description, nominee or topic here and press search.</a:t>
            </a:r>
          </a:p>
        </p:txBody>
      </p:sp>
      <p:cxnSp>
        <p:nvCxnSpPr>
          <p:cNvPr id="11" name="Straight Arrow Connector 10"/>
          <p:cNvCxnSpPr/>
          <p:nvPr/>
        </p:nvCxnSpPr>
        <p:spPr>
          <a:xfrm flipH="1" flipV="1">
            <a:off x="4038600" y="4191000"/>
            <a:ext cx="457200" cy="942252"/>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4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36905" y="3276600"/>
            <a:ext cx="8583930" cy="3046729"/>
          </a:xfrm>
          <a:prstGeom prst="rect">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414380" y="1752600"/>
            <a:ext cx="8305800" cy="954107"/>
          </a:xfrm>
          <a:prstGeom prst="rect">
            <a:avLst/>
          </a:prstGeom>
          <a:ln>
            <a:solidFill>
              <a:schemeClr val="tx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10" normalizeH="0" baseline="0" noProof="0" dirty="0">
                <a:ln>
                  <a:noFill/>
                </a:ln>
                <a:solidFill>
                  <a:srgbClr val="DC2300"/>
                </a:solidFill>
                <a:effectLst/>
                <a:uLnTx/>
                <a:uFillTx/>
                <a:latin typeface="Arial"/>
                <a:ea typeface="+mj-ea"/>
                <a:cs typeface="Arial"/>
              </a:rPr>
              <a:t>If</a:t>
            </a:r>
            <a:r>
              <a:rPr kumimoji="0" lang="en-US" sz="2800" b="0" i="0" u="none" strike="noStrike" kern="0" cap="none" spc="-175" normalizeH="0" baseline="0" noProof="0" dirty="0">
                <a:ln>
                  <a:noFill/>
                </a:ln>
                <a:solidFill>
                  <a:srgbClr val="DC2300"/>
                </a:solidFill>
                <a:effectLst/>
                <a:uLnTx/>
                <a:uFillTx/>
                <a:latin typeface="Arial"/>
                <a:ea typeface="+mj-ea"/>
                <a:cs typeface="Arial"/>
              </a:rPr>
              <a:t> </a:t>
            </a:r>
            <a:r>
              <a:rPr kumimoji="0" lang="en-US" sz="2800" b="0" i="0" u="none" strike="noStrike" kern="0" cap="none" spc="-10" normalizeH="0" baseline="0" noProof="0" dirty="0">
                <a:ln>
                  <a:noFill/>
                </a:ln>
                <a:solidFill>
                  <a:srgbClr val="DC2300"/>
                </a:solidFill>
                <a:effectLst/>
                <a:uLnTx/>
                <a:uFillTx/>
                <a:latin typeface="Arial"/>
                <a:ea typeface="+mj-ea"/>
                <a:cs typeface="Arial"/>
              </a:rPr>
              <a:t>you've</a:t>
            </a:r>
            <a:r>
              <a:rPr kumimoji="0" lang="en-US" sz="2800" b="0" i="0" u="none" strike="noStrike" kern="0" cap="none" spc="-175" normalizeH="0" baseline="0" noProof="0" dirty="0">
                <a:ln>
                  <a:noFill/>
                </a:ln>
                <a:solidFill>
                  <a:srgbClr val="DC2300"/>
                </a:solidFill>
                <a:effectLst/>
                <a:uLnTx/>
                <a:uFillTx/>
                <a:latin typeface="Arial"/>
                <a:ea typeface="+mj-ea"/>
                <a:cs typeface="Arial"/>
              </a:rPr>
              <a:t> </a:t>
            </a:r>
            <a:r>
              <a:rPr kumimoji="0" lang="en-US" sz="2800" b="0" i="0" u="none" strike="noStrike" kern="0" cap="none" spc="-10" normalizeH="0" baseline="0" noProof="0" dirty="0">
                <a:ln>
                  <a:noFill/>
                </a:ln>
                <a:solidFill>
                  <a:srgbClr val="DC2300"/>
                </a:solidFill>
                <a:effectLst/>
                <a:uLnTx/>
                <a:uFillTx/>
                <a:latin typeface="Arial"/>
                <a:ea typeface="+mj-ea"/>
                <a:cs typeface="Arial"/>
              </a:rPr>
              <a:t>entered</a:t>
            </a:r>
            <a:r>
              <a:rPr kumimoji="0" lang="en-US" sz="2800" b="0" i="0" u="none" strike="noStrike" kern="0" cap="none" spc="-175" normalizeH="0" baseline="0" noProof="0" dirty="0">
                <a:ln>
                  <a:noFill/>
                </a:ln>
                <a:solidFill>
                  <a:srgbClr val="DC2300"/>
                </a:solidFill>
                <a:effectLst/>
                <a:uLnTx/>
                <a:uFillTx/>
                <a:latin typeface="Arial"/>
                <a:ea typeface="+mj-ea"/>
                <a:cs typeface="Arial"/>
              </a:rPr>
              <a:t> </a:t>
            </a:r>
            <a:r>
              <a:rPr kumimoji="0" lang="en-US" sz="2800" b="0" i="0" u="none" strike="noStrike" kern="0" cap="none" spc="-10" normalizeH="0" baseline="0" noProof="0" dirty="0">
                <a:ln>
                  <a:noFill/>
                </a:ln>
                <a:solidFill>
                  <a:srgbClr val="DC2300"/>
                </a:solidFill>
                <a:effectLst/>
                <a:uLnTx/>
                <a:uFillTx/>
                <a:latin typeface="Arial"/>
                <a:ea typeface="+mj-ea"/>
                <a:cs typeface="Arial"/>
              </a:rPr>
              <a:t>accurate</a:t>
            </a:r>
            <a:r>
              <a:rPr kumimoji="0" lang="en-US" sz="2800" b="0" i="0" u="none" strike="noStrike" kern="0" cap="none" spc="-175" normalizeH="0" baseline="0" noProof="0" dirty="0">
                <a:ln>
                  <a:noFill/>
                </a:ln>
                <a:solidFill>
                  <a:srgbClr val="DC2300"/>
                </a:solidFill>
                <a:effectLst/>
                <a:uLnTx/>
                <a:uFillTx/>
                <a:latin typeface="Arial"/>
                <a:ea typeface="+mj-ea"/>
                <a:cs typeface="Arial"/>
              </a:rPr>
              <a:t> </a:t>
            </a:r>
            <a:r>
              <a:rPr kumimoji="0" lang="en-US" sz="2800" b="0" i="0" u="none" strike="noStrike" kern="0" cap="none" spc="-10" normalizeH="0" baseline="0" noProof="0" dirty="0">
                <a:ln>
                  <a:noFill/>
                </a:ln>
                <a:solidFill>
                  <a:srgbClr val="DC2300"/>
                </a:solidFill>
                <a:effectLst/>
                <a:uLnTx/>
                <a:uFillTx/>
                <a:latin typeface="Arial"/>
                <a:ea typeface="+mj-ea"/>
                <a:cs typeface="Arial"/>
              </a:rPr>
              <a:t>information,</a:t>
            </a:r>
            <a:r>
              <a:rPr kumimoji="0" lang="en-US" sz="2800" b="0" i="0" u="none" strike="noStrike" kern="0" cap="none" spc="-175" normalizeH="0" baseline="0" noProof="0" dirty="0">
                <a:ln>
                  <a:noFill/>
                </a:ln>
                <a:solidFill>
                  <a:srgbClr val="DC2300"/>
                </a:solidFill>
                <a:effectLst/>
                <a:uLnTx/>
                <a:uFillTx/>
                <a:latin typeface="Arial"/>
                <a:ea typeface="+mj-ea"/>
                <a:cs typeface="Arial"/>
              </a:rPr>
              <a:t> </a:t>
            </a:r>
            <a:r>
              <a:rPr kumimoji="0" lang="en-US" sz="2800" b="0" i="0" u="none" strike="noStrike" kern="0" cap="none" spc="0" normalizeH="0" baseline="0" noProof="0" dirty="0">
                <a:ln>
                  <a:noFill/>
                </a:ln>
                <a:solidFill>
                  <a:srgbClr val="DC2300"/>
                </a:solidFill>
                <a:effectLst/>
                <a:uLnTx/>
                <a:uFillTx/>
                <a:latin typeface="Arial"/>
                <a:ea typeface="+mj-ea"/>
                <a:cs typeface="Arial"/>
              </a:rPr>
              <a:t>a  </a:t>
            </a:r>
            <a:r>
              <a:rPr kumimoji="0" lang="en-US" sz="2800" b="0" i="0" u="none" strike="noStrike" kern="0" cap="none" spc="-5" normalizeH="0" baseline="0" noProof="0" dirty="0">
                <a:ln>
                  <a:noFill/>
                </a:ln>
                <a:solidFill>
                  <a:srgbClr val="DC2300"/>
                </a:solidFill>
                <a:effectLst/>
                <a:uLnTx/>
                <a:uFillTx/>
                <a:latin typeface="Arial"/>
                <a:ea typeface="+mj-ea"/>
                <a:cs typeface="Arial"/>
              </a:rPr>
              <a:t>result will </a:t>
            </a:r>
            <a:r>
              <a:rPr kumimoji="0" lang="en-US" sz="2800" b="0" i="0" u="none" strike="noStrike" kern="0" cap="none" spc="0" normalizeH="0" baseline="0" noProof="0" dirty="0">
                <a:ln>
                  <a:noFill/>
                </a:ln>
                <a:solidFill>
                  <a:srgbClr val="DC2300"/>
                </a:solidFill>
                <a:effectLst/>
                <a:uLnTx/>
                <a:uFillTx/>
                <a:latin typeface="Arial"/>
                <a:ea typeface="+mj-ea"/>
                <a:cs typeface="Arial"/>
              </a:rPr>
              <a:t>come </a:t>
            </a:r>
            <a:r>
              <a:rPr kumimoji="0" lang="en-US" sz="2800" b="0" i="0" u="none" strike="noStrike" kern="0" cap="none" spc="-5" normalizeH="0" baseline="0" noProof="0" dirty="0">
                <a:ln>
                  <a:noFill/>
                </a:ln>
                <a:solidFill>
                  <a:srgbClr val="DC2300"/>
                </a:solidFill>
                <a:effectLst/>
                <a:uLnTx/>
                <a:uFillTx/>
                <a:latin typeface="Arial"/>
                <a:ea typeface="+mj-ea"/>
                <a:cs typeface="Arial"/>
              </a:rPr>
              <a:t>up, as</a:t>
            </a:r>
            <a:r>
              <a:rPr kumimoji="0" lang="en-US" sz="2800" b="0" i="0" u="none" strike="noStrike" kern="0" cap="none" spc="-40" normalizeH="0" baseline="0" noProof="0" dirty="0">
                <a:ln>
                  <a:noFill/>
                </a:ln>
                <a:solidFill>
                  <a:srgbClr val="DC2300"/>
                </a:solidFill>
                <a:effectLst/>
                <a:uLnTx/>
                <a:uFillTx/>
                <a:latin typeface="Arial"/>
                <a:ea typeface="+mj-ea"/>
                <a:cs typeface="Arial"/>
              </a:rPr>
              <a:t> below. Click on “Add Request”.</a:t>
            </a:r>
            <a:endParaRPr kumimoji="0" lang="en-US" sz="2800" b="0" i="0" u="none" strike="noStrike" kern="0" cap="none" spc="0" normalizeH="0" baseline="0" noProof="0" dirty="0">
              <a:ln>
                <a:noFill/>
              </a:ln>
              <a:solidFill>
                <a:sysClr val="windowText" lastClr="000000"/>
              </a:solidFill>
              <a:effectLst/>
              <a:uLnTx/>
              <a:uFillTx/>
            </a:endParaRPr>
          </a:p>
        </p:txBody>
      </p:sp>
      <p:cxnSp>
        <p:nvCxnSpPr>
          <p:cNvPr id="8" name="Straight Arrow Connector 7"/>
          <p:cNvCxnSpPr/>
          <p:nvPr/>
        </p:nvCxnSpPr>
        <p:spPr>
          <a:xfrm>
            <a:off x="5791200" y="2706707"/>
            <a:ext cx="1600200" cy="2474893"/>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46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6115050" cy="1139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3"/>
          <p:cNvSpPr/>
          <p:nvPr/>
        </p:nvSpPr>
        <p:spPr>
          <a:xfrm>
            <a:off x="307485" y="2130425"/>
            <a:ext cx="8346441" cy="420878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1566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37160" y="1981200"/>
            <a:ext cx="8950960" cy="4377690"/>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2286000" y="1143000"/>
            <a:ext cx="6324600" cy="954107"/>
          </a:xfrm>
          <a:prstGeom prst="rect">
            <a:avLst/>
          </a:prstGeom>
          <a:ln>
            <a:solidFill>
              <a:schemeClr val="tx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5" normalizeH="0" baseline="0" noProof="0" dirty="0">
                <a:ln>
                  <a:noFill/>
                </a:ln>
                <a:solidFill>
                  <a:srgbClr val="DC2300"/>
                </a:solidFill>
                <a:effectLst/>
                <a:uLnTx/>
                <a:uFillTx/>
                <a:latin typeface="Arial"/>
                <a:ea typeface="+mj-ea"/>
                <a:cs typeface="Arial"/>
              </a:rPr>
              <a:t>Once submitted, your request will be  added </a:t>
            </a:r>
            <a:r>
              <a:rPr kumimoji="0" lang="en-US" sz="2800" b="0" i="0" u="none" strike="noStrike" kern="0" cap="none" spc="0" normalizeH="0" baseline="0" noProof="0" dirty="0">
                <a:ln>
                  <a:noFill/>
                </a:ln>
                <a:solidFill>
                  <a:srgbClr val="DC2300"/>
                </a:solidFill>
                <a:effectLst/>
                <a:uLnTx/>
                <a:uFillTx/>
                <a:latin typeface="Arial"/>
                <a:ea typeface="+mj-ea"/>
                <a:cs typeface="Arial"/>
              </a:rPr>
              <a:t>to </a:t>
            </a:r>
            <a:r>
              <a:rPr kumimoji="0" lang="en-US" sz="2800" b="0" i="0" u="none" strike="noStrike" kern="0" cap="none" spc="-5" normalizeH="0" baseline="0" noProof="0" dirty="0">
                <a:ln>
                  <a:noFill/>
                </a:ln>
                <a:solidFill>
                  <a:srgbClr val="DC2300"/>
                </a:solidFill>
                <a:effectLst/>
                <a:uLnTx/>
                <a:uFillTx/>
                <a:latin typeface="Arial"/>
                <a:ea typeface="+mj-ea"/>
                <a:cs typeface="Arial"/>
              </a:rPr>
              <a:t>any others </a:t>
            </a:r>
            <a:r>
              <a:rPr kumimoji="0" lang="en-US" sz="2800" b="0" i="0" u="none" strike="noStrike" kern="0" cap="none" spc="0" normalizeH="0" baseline="0" noProof="0" dirty="0">
                <a:ln>
                  <a:noFill/>
                </a:ln>
                <a:solidFill>
                  <a:srgbClr val="DC2300"/>
                </a:solidFill>
                <a:effectLst/>
                <a:uLnTx/>
                <a:uFillTx/>
                <a:latin typeface="Arial"/>
                <a:ea typeface="+mj-ea"/>
                <a:cs typeface="Arial"/>
              </a:rPr>
              <a:t>you </a:t>
            </a:r>
            <a:r>
              <a:rPr kumimoji="0" lang="en-US" sz="2800" b="0" i="0" u="none" strike="noStrike" kern="0" cap="none" spc="-5" normalizeH="0" baseline="0" noProof="0" dirty="0">
                <a:ln>
                  <a:noFill/>
                </a:ln>
                <a:solidFill>
                  <a:srgbClr val="DC2300"/>
                </a:solidFill>
                <a:effectLst/>
                <a:uLnTx/>
                <a:uFillTx/>
                <a:latin typeface="Arial"/>
                <a:ea typeface="+mj-ea"/>
                <a:cs typeface="Arial"/>
              </a:rPr>
              <a:t>have</a:t>
            </a:r>
            <a:r>
              <a:rPr kumimoji="0" lang="en-US" sz="2800" b="0" i="0" u="none" strike="noStrike" kern="0" cap="none" spc="-40" normalizeH="0" baseline="0" noProof="0" dirty="0">
                <a:ln>
                  <a:noFill/>
                </a:ln>
                <a:solidFill>
                  <a:srgbClr val="DC2300"/>
                </a:solidFill>
                <a:effectLst/>
                <a:uLnTx/>
                <a:uFillTx/>
                <a:latin typeface="Arial"/>
                <a:ea typeface="+mj-ea"/>
                <a:cs typeface="Arial"/>
              </a:rPr>
              <a:t> </a:t>
            </a:r>
            <a:r>
              <a:rPr kumimoji="0" lang="en-US" sz="2800" b="0" i="0" u="none" strike="noStrike" kern="0" cap="none" spc="-5" normalizeH="0" baseline="0" noProof="0" dirty="0">
                <a:ln>
                  <a:noFill/>
                </a:ln>
                <a:solidFill>
                  <a:srgbClr val="DC2300"/>
                </a:solidFill>
                <a:effectLst/>
                <a:uLnTx/>
                <a:uFillTx/>
                <a:latin typeface="Arial"/>
                <a:ea typeface="+mj-ea"/>
                <a:cs typeface="Arial"/>
              </a:rPr>
              <a:t>made.</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9041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r>
              <a:rPr lang="en-US" dirty="0"/>
              <a:t>ALIS stands for: </a:t>
            </a:r>
          </a:p>
          <a:p>
            <a:pPr marL="0" indent="0">
              <a:buNone/>
            </a:pPr>
            <a:r>
              <a:rPr lang="en-US" dirty="0"/>
              <a:t>Arizona Legislative Information System</a:t>
            </a:r>
          </a:p>
          <a:p>
            <a:pPr marL="0" indent="0">
              <a:buNone/>
            </a:pPr>
            <a:endParaRPr lang="en-US" dirty="0"/>
          </a:p>
          <a:p>
            <a:pPr marL="0" indent="0">
              <a:buNone/>
            </a:pPr>
            <a:r>
              <a:rPr lang="en-US" spc="-90" dirty="0">
                <a:cs typeface="Arial"/>
              </a:rPr>
              <a:t>You </a:t>
            </a:r>
            <a:r>
              <a:rPr lang="en-US" spc="-5" dirty="0">
                <a:cs typeface="Arial"/>
              </a:rPr>
              <a:t>may access </a:t>
            </a:r>
            <a:r>
              <a:rPr lang="en-US" dirty="0">
                <a:cs typeface="Arial"/>
              </a:rPr>
              <a:t>ALIS</a:t>
            </a:r>
            <a:r>
              <a:rPr lang="en-US" spc="-120" dirty="0">
                <a:cs typeface="Arial"/>
              </a:rPr>
              <a:t> </a:t>
            </a:r>
            <a:r>
              <a:rPr lang="en-US" spc="-5" dirty="0">
                <a:cs typeface="Arial"/>
              </a:rPr>
              <a:t>from your home</a:t>
            </a:r>
            <a:r>
              <a:rPr lang="en-US" spc="-50" dirty="0">
                <a:cs typeface="Arial"/>
              </a:rPr>
              <a:t> </a:t>
            </a:r>
            <a:r>
              <a:rPr lang="en-US" spc="-20" dirty="0">
                <a:cs typeface="Arial"/>
              </a:rPr>
              <a:t>computer and portable devices.</a:t>
            </a:r>
            <a:endParaRPr lang="en-US" dirty="0">
              <a:cs typeface="Arial"/>
            </a:endParaRPr>
          </a:p>
          <a:p>
            <a:pPr marL="0" indent="0">
              <a:buNone/>
            </a:pPr>
            <a:endParaRPr lang="en-US" dirty="0"/>
          </a:p>
        </p:txBody>
      </p:sp>
    </p:spTree>
    <p:extLst>
      <p:ext uri="{BB962C8B-B14F-4D97-AF65-F5344CB8AC3E}">
        <p14:creationId xmlns:p14="http://schemas.microsoft.com/office/powerpoint/2010/main" val="4059587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28600" y="2599126"/>
            <a:ext cx="8643621" cy="3763574"/>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1371600" y="1104421"/>
            <a:ext cx="7653021" cy="1494705"/>
          </a:xfrm>
          <a:prstGeom prst="rect">
            <a:avLst/>
          </a:prstGeom>
        </p:spPr>
        <p:txBody>
          <a:bodyPr wrap="square">
            <a:spAutoFit/>
          </a:bodyPr>
          <a:lstStyle/>
          <a:p>
            <a:pPr marL="12065" marR="5080" lvl="0" algn="ctr">
              <a:lnSpc>
                <a:spcPct val="93100"/>
              </a:lnSpc>
            </a:pPr>
            <a:r>
              <a:rPr lang="en-US" sz="2400" spc="-10" dirty="0">
                <a:solidFill>
                  <a:srgbClr val="DC2300"/>
                </a:solidFill>
                <a:latin typeface="Arial"/>
                <a:cs typeface="Arial"/>
              </a:rPr>
              <a:t>During</a:t>
            </a:r>
            <a:r>
              <a:rPr lang="en-US" sz="2400" spc="-125" dirty="0">
                <a:solidFill>
                  <a:srgbClr val="DC2300"/>
                </a:solidFill>
                <a:latin typeface="Arial"/>
                <a:cs typeface="Arial"/>
              </a:rPr>
              <a:t> </a:t>
            </a:r>
            <a:r>
              <a:rPr lang="en-US" sz="2400" spc="-10" dirty="0">
                <a:solidFill>
                  <a:srgbClr val="DC2300"/>
                </a:solidFill>
                <a:latin typeface="Arial"/>
                <a:cs typeface="Arial"/>
              </a:rPr>
              <a:t>committee</a:t>
            </a:r>
            <a:r>
              <a:rPr lang="en-US" sz="2400" spc="-114" dirty="0">
                <a:solidFill>
                  <a:srgbClr val="DC2300"/>
                </a:solidFill>
                <a:latin typeface="Arial"/>
                <a:cs typeface="Arial"/>
              </a:rPr>
              <a:t> </a:t>
            </a:r>
            <a:r>
              <a:rPr lang="en-US" sz="2400" spc="-10" dirty="0">
                <a:solidFill>
                  <a:srgbClr val="DC2300"/>
                </a:solidFill>
                <a:latin typeface="Arial"/>
                <a:cs typeface="Arial"/>
              </a:rPr>
              <a:t>hearings,</a:t>
            </a:r>
            <a:r>
              <a:rPr lang="en-US" sz="2400" spc="-120" dirty="0">
                <a:solidFill>
                  <a:srgbClr val="DC2300"/>
                </a:solidFill>
                <a:latin typeface="Arial"/>
                <a:cs typeface="Arial"/>
              </a:rPr>
              <a:t> </a:t>
            </a:r>
            <a:r>
              <a:rPr lang="en-US" sz="2400" spc="-10" dirty="0">
                <a:solidFill>
                  <a:srgbClr val="DC2300"/>
                </a:solidFill>
                <a:latin typeface="Arial"/>
                <a:cs typeface="Arial"/>
              </a:rPr>
              <a:t>the</a:t>
            </a:r>
            <a:r>
              <a:rPr lang="en-US" sz="2400" spc="-125" dirty="0">
                <a:solidFill>
                  <a:srgbClr val="DC2300"/>
                </a:solidFill>
                <a:latin typeface="Arial"/>
                <a:cs typeface="Arial"/>
              </a:rPr>
              <a:t> </a:t>
            </a:r>
            <a:r>
              <a:rPr lang="en-US" sz="2400" spc="-10" dirty="0">
                <a:solidFill>
                  <a:srgbClr val="DC2300"/>
                </a:solidFill>
                <a:latin typeface="Arial"/>
                <a:cs typeface="Arial"/>
              </a:rPr>
              <a:t>committee</a:t>
            </a:r>
            <a:r>
              <a:rPr lang="en-US" sz="2400" spc="-125" dirty="0">
                <a:solidFill>
                  <a:srgbClr val="DC2300"/>
                </a:solidFill>
                <a:latin typeface="Arial"/>
                <a:cs typeface="Arial"/>
              </a:rPr>
              <a:t> </a:t>
            </a:r>
            <a:r>
              <a:rPr lang="en-US" sz="2400" spc="-10" dirty="0">
                <a:solidFill>
                  <a:srgbClr val="DC2300"/>
                </a:solidFill>
                <a:latin typeface="Arial"/>
                <a:cs typeface="Arial"/>
              </a:rPr>
              <a:t>chair</a:t>
            </a:r>
            <a:r>
              <a:rPr lang="en-US" sz="2400" spc="-125" dirty="0">
                <a:solidFill>
                  <a:srgbClr val="DC2300"/>
                </a:solidFill>
                <a:latin typeface="Arial"/>
                <a:cs typeface="Arial"/>
              </a:rPr>
              <a:t> </a:t>
            </a:r>
            <a:r>
              <a:rPr lang="en-US" sz="2400" spc="-10" dirty="0">
                <a:solidFill>
                  <a:srgbClr val="DC2300"/>
                </a:solidFill>
                <a:latin typeface="Arial"/>
                <a:cs typeface="Arial"/>
              </a:rPr>
              <a:t>and  </a:t>
            </a:r>
            <a:r>
              <a:rPr lang="en-US" sz="2400" spc="-5" dirty="0">
                <a:solidFill>
                  <a:srgbClr val="DC2300"/>
                </a:solidFill>
                <a:latin typeface="Arial"/>
                <a:cs typeface="Arial"/>
              </a:rPr>
              <a:t>members will be able to see your position and any  comments, and whether </a:t>
            </a:r>
            <a:r>
              <a:rPr lang="en-US" sz="2400" dirty="0">
                <a:solidFill>
                  <a:srgbClr val="DC2300"/>
                </a:solidFill>
                <a:latin typeface="Arial"/>
                <a:cs typeface="Arial"/>
              </a:rPr>
              <a:t>you</a:t>
            </a:r>
            <a:r>
              <a:rPr lang="en-US" sz="2400" spc="-204" dirty="0">
                <a:solidFill>
                  <a:srgbClr val="DC2300"/>
                </a:solidFill>
                <a:latin typeface="Arial"/>
                <a:cs typeface="Arial"/>
              </a:rPr>
              <a:t> </a:t>
            </a:r>
            <a:r>
              <a:rPr lang="en-US" sz="2400" spc="-5" dirty="0">
                <a:solidFill>
                  <a:srgbClr val="DC2300"/>
                </a:solidFill>
                <a:latin typeface="Arial"/>
                <a:cs typeface="Arial"/>
              </a:rPr>
              <a:t>want</a:t>
            </a:r>
            <a:endParaRPr lang="en-US" sz="2400" dirty="0">
              <a:solidFill>
                <a:prstClr val="black"/>
              </a:solidFill>
              <a:latin typeface="Arial"/>
              <a:cs typeface="Arial"/>
            </a:endParaRPr>
          </a:p>
          <a:p>
            <a:pPr marL="72390" lvl="0" algn="ctr">
              <a:lnSpc>
                <a:spcPts val="2910"/>
              </a:lnSpc>
            </a:pPr>
            <a:r>
              <a:rPr lang="en-US" sz="2400" spc="-5" dirty="0">
                <a:solidFill>
                  <a:srgbClr val="DC2300"/>
                </a:solidFill>
                <a:latin typeface="Arial"/>
                <a:cs typeface="Arial"/>
              </a:rPr>
              <a:t>to provide in-person</a:t>
            </a:r>
            <a:r>
              <a:rPr lang="en-US" sz="2400" spc="-170" dirty="0">
                <a:solidFill>
                  <a:srgbClr val="DC2300"/>
                </a:solidFill>
                <a:latin typeface="Arial"/>
                <a:cs typeface="Arial"/>
              </a:rPr>
              <a:t> </a:t>
            </a:r>
            <a:r>
              <a:rPr lang="en-US" sz="2400" spc="-25" dirty="0">
                <a:solidFill>
                  <a:srgbClr val="DC2300"/>
                </a:solidFill>
                <a:latin typeface="Arial"/>
                <a:cs typeface="Arial"/>
              </a:rPr>
              <a:t>testimony.</a:t>
            </a:r>
            <a:endParaRPr lang="en-US" sz="2400" dirty="0">
              <a:solidFill>
                <a:prstClr val="black"/>
              </a:solidFill>
              <a:latin typeface="Arial"/>
              <a:cs typeface="Arial"/>
            </a:endParaRPr>
          </a:p>
        </p:txBody>
      </p:sp>
    </p:spTree>
    <p:extLst>
      <p:ext uri="{BB962C8B-B14F-4D97-AF65-F5344CB8AC3E}">
        <p14:creationId xmlns:p14="http://schemas.microsoft.com/office/powerpoint/2010/main" val="4282827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19709" y="3200400"/>
            <a:ext cx="8651240" cy="2943860"/>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990600" y="1600200"/>
            <a:ext cx="8077200" cy="1284967"/>
          </a:xfrm>
          <a:prstGeom prst="rect">
            <a:avLst/>
          </a:prstGeom>
        </p:spPr>
        <p:txBody>
          <a:bodyPr wrap="square">
            <a:spAutoFit/>
          </a:bodyPr>
          <a:lstStyle/>
          <a:p>
            <a:pPr marL="12700" marR="5080" lvl="0" algn="ctr">
              <a:lnSpc>
                <a:spcPts val="3120"/>
              </a:lnSpc>
            </a:pPr>
            <a:r>
              <a:rPr lang="en-US" sz="2800" spc="-90" dirty="0">
                <a:solidFill>
                  <a:srgbClr val="DC2300"/>
                </a:solidFill>
                <a:latin typeface="Arial"/>
                <a:cs typeface="Arial"/>
              </a:rPr>
              <a:t>You</a:t>
            </a:r>
            <a:r>
              <a:rPr lang="en-US" sz="2800" spc="-75" dirty="0">
                <a:solidFill>
                  <a:srgbClr val="DC2300"/>
                </a:solidFill>
                <a:latin typeface="Arial"/>
                <a:cs typeface="Arial"/>
              </a:rPr>
              <a:t> </a:t>
            </a:r>
            <a:r>
              <a:rPr lang="en-US" sz="2800" spc="-5" dirty="0">
                <a:solidFill>
                  <a:srgbClr val="DC2300"/>
                </a:solidFill>
                <a:latin typeface="Arial"/>
                <a:cs typeface="Arial"/>
              </a:rPr>
              <a:t>will</a:t>
            </a:r>
            <a:r>
              <a:rPr lang="en-US" sz="2800" spc="-70" dirty="0">
                <a:solidFill>
                  <a:srgbClr val="DC2300"/>
                </a:solidFill>
                <a:latin typeface="Arial"/>
                <a:cs typeface="Arial"/>
              </a:rPr>
              <a:t> </a:t>
            </a:r>
            <a:r>
              <a:rPr lang="en-US" sz="2800" spc="-5" dirty="0">
                <a:solidFill>
                  <a:srgbClr val="DC2300"/>
                </a:solidFill>
                <a:latin typeface="Arial"/>
                <a:cs typeface="Arial"/>
              </a:rPr>
              <a:t>also</a:t>
            </a:r>
            <a:r>
              <a:rPr lang="en-US" sz="2800" spc="-70" dirty="0">
                <a:solidFill>
                  <a:srgbClr val="DC2300"/>
                </a:solidFill>
                <a:latin typeface="Arial"/>
                <a:cs typeface="Arial"/>
              </a:rPr>
              <a:t> </a:t>
            </a:r>
            <a:r>
              <a:rPr lang="en-US" sz="2800" spc="-5" dirty="0">
                <a:solidFill>
                  <a:srgbClr val="DC2300"/>
                </a:solidFill>
                <a:latin typeface="Arial"/>
                <a:cs typeface="Arial"/>
              </a:rPr>
              <a:t>find</a:t>
            </a:r>
            <a:r>
              <a:rPr lang="en-US" sz="2800" spc="-75" dirty="0">
                <a:solidFill>
                  <a:srgbClr val="DC2300"/>
                </a:solidFill>
                <a:latin typeface="Arial"/>
                <a:cs typeface="Arial"/>
              </a:rPr>
              <a:t> </a:t>
            </a:r>
            <a:r>
              <a:rPr lang="en-US" sz="2800" dirty="0">
                <a:solidFill>
                  <a:srgbClr val="DC2300"/>
                </a:solidFill>
                <a:latin typeface="Arial"/>
                <a:cs typeface="Arial"/>
              </a:rPr>
              <a:t>a</a:t>
            </a:r>
            <a:r>
              <a:rPr lang="en-US" sz="2800" spc="-75" dirty="0">
                <a:solidFill>
                  <a:srgbClr val="DC2300"/>
                </a:solidFill>
                <a:latin typeface="Arial"/>
                <a:cs typeface="Arial"/>
              </a:rPr>
              <a:t> </a:t>
            </a:r>
            <a:r>
              <a:rPr lang="en-US" sz="2800" dirty="0">
                <a:solidFill>
                  <a:srgbClr val="DC2300"/>
                </a:solidFill>
                <a:latin typeface="Arial"/>
                <a:cs typeface="Arial"/>
              </a:rPr>
              <a:t>copy</a:t>
            </a:r>
            <a:r>
              <a:rPr lang="en-US" sz="2800" spc="-75" dirty="0">
                <a:solidFill>
                  <a:srgbClr val="DC2300"/>
                </a:solidFill>
                <a:latin typeface="Arial"/>
                <a:cs typeface="Arial"/>
              </a:rPr>
              <a:t> </a:t>
            </a:r>
            <a:r>
              <a:rPr lang="en-US" sz="2800" spc="-5" dirty="0">
                <a:solidFill>
                  <a:srgbClr val="DC2300"/>
                </a:solidFill>
                <a:latin typeface="Arial"/>
                <a:cs typeface="Arial"/>
              </a:rPr>
              <a:t>of</a:t>
            </a:r>
            <a:r>
              <a:rPr lang="en-US" sz="2800" spc="-75" dirty="0">
                <a:solidFill>
                  <a:srgbClr val="DC2300"/>
                </a:solidFill>
                <a:latin typeface="Arial"/>
                <a:cs typeface="Arial"/>
              </a:rPr>
              <a:t> </a:t>
            </a:r>
            <a:r>
              <a:rPr lang="en-US" sz="2800" dirty="0">
                <a:solidFill>
                  <a:srgbClr val="DC2300"/>
                </a:solidFill>
                <a:latin typeface="Arial"/>
                <a:cs typeface="Arial"/>
              </a:rPr>
              <a:t>your</a:t>
            </a:r>
            <a:r>
              <a:rPr lang="en-US" sz="2800" spc="-80" dirty="0">
                <a:solidFill>
                  <a:srgbClr val="DC2300"/>
                </a:solidFill>
                <a:latin typeface="Arial"/>
                <a:cs typeface="Arial"/>
              </a:rPr>
              <a:t> </a:t>
            </a:r>
            <a:r>
              <a:rPr lang="en-US" sz="2800" spc="-5" dirty="0">
                <a:solidFill>
                  <a:srgbClr val="DC2300"/>
                </a:solidFill>
                <a:latin typeface="Arial"/>
                <a:cs typeface="Arial"/>
              </a:rPr>
              <a:t>position</a:t>
            </a:r>
            <a:r>
              <a:rPr lang="en-US" sz="2800" spc="-75" dirty="0">
                <a:solidFill>
                  <a:srgbClr val="DC2300"/>
                </a:solidFill>
                <a:latin typeface="Arial"/>
                <a:cs typeface="Arial"/>
              </a:rPr>
              <a:t> </a:t>
            </a:r>
            <a:r>
              <a:rPr lang="en-US" sz="2800" spc="-5" dirty="0">
                <a:solidFill>
                  <a:srgbClr val="DC2300"/>
                </a:solidFill>
                <a:latin typeface="Arial"/>
                <a:cs typeface="Arial"/>
              </a:rPr>
              <a:t>under</a:t>
            </a:r>
            <a:r>
              <a:rPr lang="en-US" sz="2800" spc="-75" dirty="0">
                <a:solidFill>
                  <a:srgbClr val="DC2300"/>
                </a:solidFill>
                <a:latin typeface="Arial"/>
                <a:cs typeface="Arial"/>
              </a:rPr>
              <a:t> </a:t>
            </a:r>
            <a:r>
              <a:rPr lang="en-US" sz="2800" dirty="0">
                <a:solidFill>
                  <a:srgbClr val="DC2300"/>
                </a:solidFill>
                <a:latin typeface="Arial"/>
                <a:cs typeface="Arial"/>
              </a:rPr>
              <a:t>the </a:t>
            </a:r>
            <a:r>
              <a:rPr lang="en-US" sz="2800" spc="-5" dirty="0">
                <a:solidFill>
                  <a:srgbClr val="DC2300"/>
                </a:solidFill>
                <a:latin typeface="Arial"/>
                <a:cs typeface="Arial"/>
              </a:rPr>
              <a:t>"My</a:t>
            </a:r>
            <a:r>
              <a:rPr lang="en-US" sz="2800" spc="-90" dirty="0">
                <a:solidFill>
                  <a:srgbClr val="DC2300"/>
                </a:solidFill>
                <a:latin typeface="Arial"/>
                <a:cs typeface="Arial"/>
              </a:rPr>
              <a:t> </a:t>
            </a:r>
            <a:r>
              <a:rPr lang="en-US" sz="2800" spc="-5" dirty="0">
                <a:solidFill>
                  <a:srgbClr val="DC2300"/>
                </a:solidFill>
                <a:latin typeface="Arial"/>
                <a:cs typeface="Arial"/>
              </a:rPr>
              <a:t>Bill</a:t>
            </a:r>
            <a:r>
              <a:rPr lang="en-US" sz="2800" spc="-95" dirty="0">
                <a:solidFill>
                  <a:srgbClr val="DC2300"/>
                </a:solidFill>
                <a:latin typeface="Arial"/>
                <a:cs typeface="Arial"/>
              </a:rPr>
              <a:t> </a:t>
            </a:r>
            <a:r>
              <a:rPr lang="en-US" sz="2800" spc="-5" dirty="0">
                <a:solidFill>
                  <a:srgbClr val="DC2300"/>
                </a:solidFill>
                <a:latin typeface="Arial"/>
                <a:cs typeface="Arial"/>
              </a:rPr>
              <a:t>Positions"</a:t>
            </a:r>
            <a:r>
              <a:rPr lang="en-US" sz="2800" spc="-95" dirty="0">
                <a:solidFill>
                  <a:srgbClr val="DC2300"/>
                </a:solidFill>
                <a:latin typeface="Arial"/>
                <a:cs typeface="Arial"/>
              </a:rPr>
              <a:t> </a:t>
            </a:r>
            <a:r>
              <a:rPr lang="en-US" sz="2800" spc="-5" dirty="0">
                <a:solidFill>
                  <a:srgbClr val="DC2300"/>
                </a:solidFill>
                <a:latin typeface="Arial"/>
                <a:cs typeface="Arial"/>
              </a:rPr>
              <a:t>and</a:t>
            </a:r>
            <a:r>
              <a:rPr lang="en-US" sz="2800" spc="-100" dirty="0">
                <a:solidFill>
                  <a:srgbClr val="DC2300"/>
                </a:solidFill>
                <a:latin typeface="Arial"/>
                <a:cs typeface="Arial"/>
              </a:rPr>
              <a:t> </a:t>
            </a:r>
            <a:r>
              <a:rPr lang="en-US" sz="2800" spc="-5" dirty="0">
                <a:solidFill>
                  <a:srgbClr val="DC2300"/>
                </a:solidFill>
                <a:latin typeface="Arial"/>
                <a:cs typeface="Arial"/>
              </a:rPr>
              <a:t>on</a:t>
            </a:r>
            <a:r>
              <a:rPr lang="en-US" sz="2800" spc="-100" dirty="0">
                <a:solidFill>
                  <a:srgbClr val="DC2300"/>
                </a:solidFill>
                <a:latin typeface="Arial"/>
                <a:cs typeface="Arial"/>
              </a:rPr>
              <a:t> </a:t>
            </a:r>
            <a:r>
              <a:rPr lang="en-US" sz="2800" dirty="0">
                <a:solidFill>
                  <a:srgbClr val="DC2300"/>
                </a:solidFill>
                <a:latin typeface="Arial"/>
                <a:cs typeface="Arial"/>
              </a:rPr>
              <a:t>the</a:t>
            </a:r>
            <a:r>
              <a:rPr lang="en-US" sz="2800" spc="-105" dirty="0">
                <a:solidFill>
                  <a:srgbClr val="DC2300"/>
                </a:solidFill>
                <a:latin typeface="Arial"/>
                <a:cs typeface="Arial"/>
              </a:rPr>
              <a:t> </a:t>
            </a:r>
            <a:r>
              <a:rPr lang="en-US" sz="2800" spc="-5" dirty="0">
                <a:solidFill>
                  <a:srgbClr val="DC2300"/>
                </a:solidFill>
                <a:latin typeface="Arial"/>
                <a:cs typeface="Arial"/>
              </a:rPr>
              <a:t>"Home"</a:t>
            </a:r>
            <a:r>
              <a:rPr lang="en-US" sz="2800" spc="-105" dirty="0">
                <a:solidFill>
                  <a:srgbClr val="DC2300"/>
                </a:solidFill>
                <a:latin typeface="Arial"/>
                <a:cs typeface="Arial"/>
              </a:rPr>
              <a:t> </a:t>
            </a:r>
            <a:r>
              <a:rPr lang="en-US" sz="2800" spc="-5" dirty="0">
                <a:solidFill>
                  <a:srgbClr val="DC2300"/>
                </a:solidFill>
                <a:latin typeface="Arial"/>
                <a:cs typeface="Arial"/>
              </a:rPr>
              <a:t>sections</a:t>
            </a:r>
            <a:r>
              <a:rPr lang="en-US" sz="2800" spc="-100" dirty="0">
                <a:solidFill>
                  <a:srgbClr val="DC2300"/>
                </a:solidFill>
                <a:latin typeface="Arial"/>
                <a:cs typeface="Arial"/>
              </a:rPr>
              <a:t> </a:t>
            </a:r>
            <a:r>
              <a:rPr lang="en-US" sz="2800" spc="-5" dirty="0">
                <a:solidFill>
                  <a:srgbClr val="DC2300"/>
                </a:solidFill>
                <a:latin typeface="Arial"/>
                <a:cs typeface="Arial"/>
              </a:rPr>
              <a:t>of</a:t>
            </a:r>
            <a:r>
              <a:rPr lang="en-US" sz="2800" dirty="0">
                <a:solidFill>
                  <a:prstClr val="black"/>
                </a:solidFill>
                <a:latin typeface="Arial"/>
                <a:cs typeface="Arial"/>
              </a:rPr>
              <a:t> </a:t>
            </a:r>
            <a:r>
              <a:rPr lang="en-US" sz="2800" spc="-5" dirty="0">
                <a:solidFill>
                  <a:srgbClr val="DC2300"/>
                </a:solidFill>
                <a:latin typeface="Arial"/>
                <a:cs typeface="Arial"/>
              </a:rPr>
              <a:t>"Request </a:t>
            </a:r>
            <a:r>
              <a:rPr lang="en-US" sz="2800" dirty="0">
                <a:solidFill>
                  <a:srgbClr val="DC2300"/>
                </a:solidFill>
                <a:latin typeface="Arial"/>
                <a:cs typeface="Arial"/>
              </a:rPr>
              <a:t>to</a:t>
            </a:r>
            <a:r>
              <a:rPr lang="en-US" sz="2800" spc="-55" dirty="0">
                <a:solidFill>
                  <a:srgbClr val="DC2300"/>
                </a:solidFill>
                <a:latin typeface="Arial"/>
                <a:cs typeface="Arial"/>
              </a:rPr>
              <a:t> </a:t>
            </a:r>
            <a:r>
              <a:rPr lang="en-US" sz="2800" spc="-5" dirty="0">
                <a:solidFill>
                  <a:srgbClr val="DC2300"/>
                </a:solidFill>
                <a:latin typeface="Arial"/>
                <a:cs typeface="Arial"/>
              </a:rPr>
              <a:t>Speak"</a:t>
            </a:r>
            <a:endParaRPr lang="en-US" sz="2800" dirty="0">
              <a:solidFill>
                <a:prstClr val="black"/>
              </a:solidFill>
              <a:latin typeface="Arial"/>
              <a:cs typeface="Arial"/>
            </a:endParaRPr>
          </a:p>
        </p:txBody>
      </p:sp>
    </p:spTree>
    <p:extLst>
      <p:ext uri="{BB962C8B-B14F-4D97-AF65-F5344CB8AC3E}">
        <p14:creationId xmlns:p14="http://schemas.microsoft.com/office/powerpoint/2010/main" val="4159842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80339" y="3352800"/>
            <a:ext cx="8743950" cy="1786889"/>
          </a:xfrm>
          <a:prstGeom prst="rect">
            <a:avLst/>
          </a:prstGeom>
          <a:blipFill>
            <a:blip r:embed="rId2" cstate="print"/>
            <a:stretch>
              <a:fillRect/>
            </a:stretch>
          </a:blipFill>
        </p:spPr>
        <p:txBody>
          <a:bodyPr wrap="square" lIns="0" tIns="0" rIns="0" bIns="0" rtlCol="0"/>
          <a:lstStyle/>
          <a:p>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270" y="1773504"/>
            <a:ext cx="5018087" cy="579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2050" idx="2"/>
          </p:cNvCxnSpPr>
          <p:nvPr/>
        </p:nvCxnSpPr>
        <p:spPr>
          <a:xfrm>
            <a:off x="4552314" y="2352941"/>
            <a:ext cx="3448686" cy="2142859"/>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32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764752" y="1143000"/>
            <a:ext cx="5074921" cy="4800600"/>
          </a:xfrm>
          <a:prstGeom prst="rect">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457200" y="1752600"/>
            <a:ext cx="2743200" cy="4213846"/>
          </a:xfrm>
          <a:prstGeom prst="rect">
            <a:avLst/>
          </a:prstGeom>
          <a:ln>
            <a:solidFill>
              <a:schemeClr val="tx1"/>
            </a:solidFill>
          </a:ln>
        </p:spPr>
        <p:txBody>
          <a:bodyPr wrap="square">
            <a:spAutoFit/>
          </a:bodyPr>
          <a:lstStyle/>
          <a:p>
            <a:pPr marL="12700" marR="5080">
              <a:lnSpc>
                <a:spcPct val="93200"/>
              </a:lnSpc>
            </a:pPr>
            <a:r>
              <a:rPr lang="en-US" sz="3200" spc="-100" dirty="0">
                <a:solidFill>
                  <a:srgbClr val="DC2300"/>
                </a:solidFill>
                <a:latin typeface="Arial"/>
                <a:cs typeface="Arial"/>
              </a:rPr>
              <a:t>You </a:t>
            </a:r>
            <a:r>
              <a:rPr lang="en-US" sz="3200" spc="-5" dirty="0">
                <a:solidFill>
                  <a:srgbClr val="DC2300"/>
                </a:solidFill>
                <a:latin typeface="Arial"/>
                <a:cs typeface="Arial"/>
              </a:rPr>
              <a:t>will  </a:t>
            </a:r>
            <a:r>
              <a:rPr lang="en-US" sz="3200" spc="-80" dirty="0">
                <a:solidFill>
                  <a:srgbClr val="DC2300"/>
                </a:solidFill>
                <a:latin typeface="Arial"/>
                <a:cs typeface="Arial"/>
              </a:rPr>
              <a:t>notice </a:t>
            </a:r>
            <a:r>
              <a:rPr lang="en-US" sz="3200" spc="-70" dirty="0">
                <a:solidFill>
                  <a:srgbClr val="DC2300"/>
                </a:solidFill>
                <a:latin typeface="Arial"/>
                <a:cs typeface="Arial"/>
              </a:rPr>
              <a:t>that  </a:t>
            </a:r>
            <a:r>
              <a:rPr lang="en-US" sz="3200" spc="-110" dirty="0">
                <a:solidFill>
                  <a:srgbClr val="DC2300"/>
                </a:solidFill>
                <a:latin typeface="Arial"/>
                <a:cs typeface="Arial"/>
              </a:rPr>
              <a:t>from </a:t>
            </a:r>
            <a:r>
              <a:rPr lang="en-US" sz="3200" spc="-100" dirty="0">
                <a:solidFill>
                  <a:srgbClr val="DC2300"/>
                </a:solidFill>
                <a:latin typeface="Arial"/>
                <a:cs typeface="Arial"/>
              </a:rPr>
              <a:t>the  </a:t>
            </a:r>
            <a:r>
              <a:rPr lang="en-US" sz="3200" spc="-85" dirty="0">
                <a:solidFill>
                  <a:srgbClr val="DC2300"/>
                </a:solidFill>
                <a:latin typeface="Arial"/>
                <a:cs typeface="Arial"/>
              </a:rPr>
              <a:t>"Request </a:t>
            </a:r>
            <a:r>
              <a:rPr lang="en-US" sz="3200" spc="-45" dirty="0">
                <a:solidFill>
                  <a:srgbClr val="DC2300"/>
                </a:solidFill>
                <a:latin typeface="Arial"/>
                <a:cs typeface="Arial"/>
              </a:rPr>
              <a:t>to  </a:t>
            </a:r>
            <a:r>
              <a:rPr lang="en-US" sz="3200" spc="-155" dirty="0">
                <a:solidFill>
                  <a:srgbClr val="DC2300"/>
                </a:solidFill>
                <a:latin typeface="Arial"/>
                <a:cs typeface="Arial"/>
              </a:rPr>
              <a:t>Speak"  </a:t>
            </a:r>
            <a:r>
              <a:rPr lang="en-US" sz="3200" spc="-85" dirty="0">
                <a:solidFill>
                  <a:srgbClr val="DC2300"/>
                </a:solidFill>
                <a:latin typeface="Arial"/>
                <a:cs typeface="Arial"/>
              </a:rPr>
              <a:t>Home</a:t>
            </a:r>
            <a:r>
              <a:rPr lang="en-US" sz="3200" spc="-260" dirty="0">
                <a:solidFill>
                  <a:srgbClr val="DC2300"/>
                </a:solidFill>
                <a:latin typeface="Arial"/>
                <a:cs typeface="Arial"/>
              </a:rPr>
              <a:t> </a:t>
            </a:r>
            <a:r>
              <a:rPr lang="en-US" sz="3200" spc="-85" dirty="0">
                <a:solidFill>
                  <a:srgbClr val="DC2300"/>
                </a:solidFill>
                <a:latin typeface="Arial"/>
                <a:cs typeface="Arial"/>
              </a:rPr>
              <a:t>page,  </a:t>
            </a:r>
            <a:r>
              <a:rPr lang="en-US" sz="3200" spc="-120" dirty="0">
                <a:solidFill>
                  <a:srgbClr val="DC2300"/>
                </a:solidFill>
                <a:latin typeface="Arial"/>
                <a:cs typeface="Arial"/>
              </a:rPr>
              <a:t>you may  </a:t>
            </a:r>
            <a:r>
              <a:rPr lang="en-US" sz="3200" spc="-50" dirty="0">
                <a:solidFill>
                  <a:srgbClr val="DC2300"/>
                </a:solidFill>
                <a:latin typeface="Arial"/>
                <a:cs typeface="Arial"/>
              </a:rPr>
              <a:t>also </a:t>
            </a:r>
            <a:r>
              <a:rPr lang="en-US" sz="3200" spc="-55" dirty="0">
                <a:solidFill>
                  <a:srgbClr val="DC2300"/>
                </a:solidFill>
                <a:latin typeface="Arial"/>
                <a:cs typeface="Arial"/>
              </a:rPr>
              <a:t>search  </a:t>
            </a:r>
            <a:r>
              <a:rPr lang="en-US" sz="3200" spc="-10" dirty="0">
                <a:solidFill>
                  <a:srgbClr val="DC2300"/>
                </a:solidFill>
                <a:latin typeface="Arial"/>
                <a:cs typeface="Arial"/>
              </a:rPr>
              <a:t>for  agendas.</a:t>
            </a:r>
            <a:endParaRPr lang="en-US" sz="3200" dirty="0">
              <a:latin typeface="Arial"/>
              <a:cs typeface="Arial"/>
            </a:endParaRPr>
          </a:p>
        </p:txBody>
      </p:sp>
    </p:spTree>
    <p:extLst>
      <p:ext uri="{BB962C8B-B14F-4D97-AF65-F5344CB8AC3E}">
        <p14:creationId xmlns:p14="http://schemas.microsoft.com/office/powerpoint/2010/main" val="146836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28600" y="2819399"/>
            <a:ext cx="8412481" cy="3232149"/>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2057400" y="1295400"/>
            <a:ext cx="6400800" cy="1077218"/>
          </a:xfrm>
          <a:prstGeom prst="rect">
            <a:avLst/>
          </a:prstGeom>
          <a:ln>
            <a:solidFill>
              <a:schemeClr val="tx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100" normalizeH="0" baseline="0" noProof="0" dirty="0">
                <a:ln>
                  <a:noFill/>
                </a:ln>
                <a:solidFill>
                  <a:srgbClr val="DC2300"/>
                </a:solidFill>
                <a:effectLst/>
                <a:uLnTx/>
                <a:uFillTx/>
                <a:latin typeface="Arial"/>
                <a:ea typeface="+mj-ea"/>
                <a:cs typeface="Arial"/>
              </a:rPr>
              <a:t>You </a:t>
            </a:r>
            <a:r>
              <a:rPr kumimoji="0" lang="en-US" sz="3200" b="0" i="0" u="none" strike="noStrike" kern="0" cap="none" spc="0" normalizeH="0" baseline="0" noProof="0" dirty="0">
                <a:ln>
                  <a:noFill/>
                </a:ln>
                <a:solidFill>
                  <a:srgbClr val="DC2300"/>
                </a:solidFill>
                <a:effectLst/>
                <a:uLnTx/>
                <a:uFillTx/>
                <a:latin typeface="Arial"/>
                <a:ea typeface="+mj-ea"/>
                <a:cs typeface="Arial"/>
              </a:rPr>
              <a:t>can see </a:t>
            </a:r>
            <a:r>
              <a:rPr kumimoji="0" lang="en-US" sz="3200" b="0" i="0" u="none" strike="noStrike" kern="0" cap="none" spc="-5" normalizeH="0" baseline="0" noProof="0" dirty="0">
                <a:ln>
                  <a:noFill/>
                </a:ln>
                <a:solidFill>
                  <a:srgbClr val="DC2300"/>
                </a:solidFill>
                <a:effectLst/>
                <a:uLnTx/>
                <a:uFillTx/>
                <a:latin typeface="Arial"/>
                <a:ea typeface="+mj-ea"/>
                <a:cs typeface="Arial"/>
              </a:rPr>
              <a:t>all the bills on the agenda  for </a:t>
            </a:r>
            <a:r>
              <a:rPr kumimoji="0" lang="en-US" sz="3200" b="0" i="0" u="none" strike="noStrike" kern="0" cap="none" spc="0" normalizeH="0" baseline="0" noProof="0" dirty="0">
                <a:ln>
                  <a:noFill/>
                </a:ln>
                <a:solidFill>
                  <a:srgbClr val="DC2300"/>
                </a:solidFill>
                <a:effectLst/>
                <a:uLnTx/>
                <a:uFillTx/>
                <a:latin typeface="Arial"/>
                <a:ea typeface="+mj-ea"/>
                <a:cs typeface="Arial"/>
              </a:rPr>
              <a:t>a given </a:t>
            </a:r>
            <a:r>
              <a:rPr kumimoji="0" lang="en-US" sz="3200" b="0" i="0" u="none" strike="noStrike" kern="0" cap="none" spc="-5" normalizeH="0" baseline="0" noProof="0" dirty="0">
                <a:ln>
                  <a:noFill/>
                </a:ln>
                <a:solidFill>
                  <a:srgbClr val="DC2300"/>
                </a:solidFill>
                <a:effectLst/>
                <a:uLnTx/>
                <a:uFillTx/>
                <a:latin typeface="Arial"/>
                <a:ea typeface="+mj-ea"/>
                <a:cs typeface="Arial"/>
              </a:rPr>
              <a:t>hearing</a:t>
            </a:r>
            <a:r>
              <a:rPr kumimoji="0" lang="en-US" sz="3200" b="0" i="0" u="none" strike="noStrike" kern="0" cap="none" spc="-165" normalizeH="0" baseline="0" noProof="0" dirty="0">
                <a:ln>
                  <a:noFill/>
                </a:ln>
                <a:solidFill>
                  <a:srgbClr val="DC2300"/>
                </a:solidFill>
                <a:effectLst/>
                <a:uLnTx/>
                <a:uFillTx/>
                <a:latin typeface="Arial"/>
                <a:ea typeface="+mj-ea"/>
                <a:cs typeface="Arial"/>
              </a:rPr>
              <a:t> </a:t>
            </a:r>
            <a:r>
              <a:rPr kumimoji="0" lang="en-US" sz="3200" b="0" i="0" u="none" strike="noStrike" kern="0" cap="none" spc="-5" normalizeH="0" baseline="0" noProof="0" dirty="0">
                <a:ln>
                  <a:noFill/>
                </a:ln>
                <a:solidFill>
                  <a:srgbClr val="DC2300"/>
                </a:solidFill>
                <a:effectLst/>
                <a:uLnTx/>
                <a:uFillTx/>
                <a:latin typeface="Arial"/>
                <a:ea typeface="+mj-ea"/>
                <a:cs typeface="Arial"/>
              </a:rPr>
              <a:t>date.</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70548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38139"/>
            <a:ext cx="9144000" cy="5257850"/>
          </a:xfrm>
          <a:prstGeom prst="rect">
            <a:avLst/>
          </a:prstGeom>
          <a:noFill/>
        </p:spPr>
        <p:txBody>
          <a:bodyPr wrap="square" rtlCol="0">
            <a:spAutoFit/>
          </a:bodyPr>
          <a:lstStyle/>
          <a:p>
            <a:r>
              <a:rPr lang="en-US" sz="2400" dirty="0">
                <a:solidFill>
                  <a:srgbClr val="C00000"/>
                </a:solidFill>
              </a:rPr>
              <a:t>Every benefit that a Veteran and their Family receives starts with legislation!</a:t>
            </a:r>
            <a:r>
              <a:rPr lang="en-US" sz="2400" dirty="0"/>
              <a:t> </a:t>
            </a:r>
          </a:p>
          <a:p>
            <a:endParaRPr lang="en-US" sz="2000" dirty="0"/>
          </a:p>
          <a:p>
            <a:r>
              <a:rPr lang="en-US" sz="2400" dirty="0"/>
              <a:t>Request to Speak (RTS) is a effective way for the VFW and Auxiliary to advocate for Veterans and their Families.</a:t>
            </a:r>
          </a:p>
          <a:p>
            <a:endParaRPr lang="en-US" sz="2400" dirty="0"/>
          </a:p>
          <a:p>
            <a:r>
              <a:rPr lang="en-US" sz="2400" dirty="0"/>
              <a:t>I hope that you will make your voice heard at the Arizona Legislature.</a:t>
            </a:r>
          </a:p>
          <a:p>
            <a:endParaRPr lang="en-US" sz="2800" spc="-5" dirty="0">
              <a:solidFill>
                <a:prstClr val="black"/>
              </a:solidFill>
              <a:latin typeface="Arial"/>
              <a:cs typeface="Arial"/>
            </a:endParaRPr>
          </a:p>
          <a:p>
            <a:r>
              <a:rPr lang="en-US" sz="2800" spc="-5" dirty="0">
                <a:solidFill>
                  <a:prstClr val="black"/>
                </a:solidFill>
                <a:cs typeface="Arial"/>
              </a:rPr>
              <a:t>There's </a:t>
            </a:r>
            <a:r>
              <a:rPr lang="en-US" sz="2800" dirty="0">
                <a:solidFill>
                  <a:prstClr val="black"/>
                </a:solidFill>
                <a:cs typeface="Arial"/>
              </a:rPr>
              <a:t>a </a:t>
            </a:r>
            <a:r>
              <a:rPr lang="en-US" sz="2800" spc="-5" dirty="0">
                <a:solidFill>
                  <a:prstClr val="black"/>
                </a:solidFill>
                <a:cs typeface="Arial"/>
              </a:rPr>
              <a:t>lot more </a:t>
            </a:r>
            <a:r>
              <a:rPr lang="en-US" sz="2800" dirty="0">
                <a:solidFill>
                  <a:prstClr val="black"/>
                </a:solidFill>
                <a:cs typeface="Arial"/>
              </a:rPr>
              <a:t>you </a:t>
            </a:r>
            <a:r>
              <a:rPr lang="en-US" sz="2800" spc="-5" dirty="0">
                <a:solidFill>
                  <a:prstClr val="black"/>
                </a:solidFill>
                <a:cs typeface="Arial"/>
              </a:rPr>
              <a:t>can</a:t>
            </a:r>
            <a:r>
              <a:rPr lang="en-US" sz="2800" spc="-45" dirty="0">
                <a:solidFill>
                  <a:prstClr val="black"/>
                </a:solidFill>
                <a:cs typeface="Arial"/>
              </a:rPr>
              <a:t> </a:t>
            </a:r>
            <a:r>
              <a:rPr lang="en-US" sz="2800" spc="-5" dirty="0">
                <a:solidFill>
                  <a:prstClr val="black"/>
                </a:solidFill>
                <a:cs typeface="Arial"/>
              </a:rPr>
              <a:t>do with the </a:t>
            </a:r>
            <a:r>
              <a:rPr lang="en-US" sz="2800" dirty="0">
                <a:solidFill>
                  <a:prstClr val="black"/>
                </a:solidFill>
                <a:cs typeface="Arial"/>
              </a:rPr>
              <a:t>ALIS</a:t>
            </a:r>
            <a:r>
              <a:rPr lang="en-US" sz="2800" spc="-170" dirty="0">
                <a:solidFill>
                  <a:prstClr val="black"/>
                </a:solidFill>
                <a:cs typeface="Arial"/>
              </a:rPr>
              <a:t> </a:t>
            </a:r>
            <a:r>
              <a:rPr lang="en-US" sz="2800" spc="-5" dirty="0">
                <a:solidFill>
                  <a:prstClr val="black"/>
                </a:solidFill>
                <a:cs typeface="Arial"/>
              </a:rPr>
              <a:t>system.</a:t>
            </a:r>
            <a:endParaRPr lang="en-US" sz="2800" dirty="0">
              <a:solidFill>
                <a:prstClr val="black"/>
              </a:solidFill>
              <a:cs typeface="Arial"/>
            </a:endParaRPr>
          </a:p>
          <a:p>
            <a:pPr marL="12700" marR="5080" lvl="0">
              <a:lnSpc>
                <a:spcPts val="3120"/>
              </a:lnSpc>
            </a:pPr>
            <a:r>
              <a:rPr lang="en-US" sz="2800" spc="-5" dirty="0">
                <a:solidFill>
                  <a:prstClr val="black"/>
                </a:solidFill>
                <a:cs typeface="Arial"/>
              </a:rPr>
              <a:t>The</a:t>
            </a:r>
            <a:r>
              <a:rPr lang="en-US" sz="2800" spc="-65" dirty="0">
                <a:solidFill>
                  <a:prstClr val="black"/>
                </a:solidFill>
                <a:cs typeface="Arial"/>
              </a:rPr>
              <a:t> </a:t>
            </a:r>
            <a:r>
              <a:rPr lang="en-US" sz="2800" spc="-5" dirty="0">
                <a:solidFill>
                  <a:prstClr val="black"/>
                </a:solidFill>
                <a:cs typeface="Arial"/>
              </a:rPr>
              <a:t>best</a:t>
            </a:r>
            <a:r>
              <a:rPr lang="en-US" sz="2800" spc="-75" dirty="0">
                <a:solidFill>
                  <a:prstClr val="black"/>
                </a:solidFill>
                <a:cs typeface="Arial"/>
              </a:rPr>
              <a:t> </a:t>
            </a:r>
            <a:r>
              <a:rPr lang="en-US" sz="2800" spc="-5" dirty="0">
                <a:solidFill>
                  <a:prstClr val="black"/>
                </a:solidFill>
                <a:cs typeface="Arial"/>
              </a:rPr>
              <a:t>way</a:t>
            </a:r>
            <a:r>
              <a:rPr lang="en-US" sz="2800" spc="-65" dirty="0">
                <a:solidFill>
                  <a:prstClr val="black"/>
                </a:solidFill>
                <a:cs typeface="Arial"/>
              </a:rPr>
              <a:t> </a:t>
            </a:r>
            <a:r>
              <a:rPr lang="en-US" sz="2800" dirty="0">
                <a:solidFill>
                  <a:prstClr val="black"/>
                </a:solidFill>
                <a:cs typeface="Arial"/>
              </a:rPr>
              <a:t>to</a:t>
            </a:r>
            <a:r>
              <a:rPr lang="en-US" sz="2800" spc="-65" dirty="0">
                <a:solidFill>
                  <a:prstClr val="black"/>
                </a:solidFill>
                <a:cs typeface="Arial"/>
              </a:rPr>
              <a:t> </a:t>
            </a:r>
            <a:r>
              <a:rPr lang="en-US" sz="2800" spc="-5" dirty="0">
                <a:solidFill>
                  <a:prstClr val="black"/>
                </a:solidFill>
                <a:cs typeface="Arial"/>
              </a:rPr>
              <a:t>learn</a:t>
            </a:r>
            <a:r>
              <a:rPr lang="en-US" sz="2800" spc="-65" dirty="0">
                <a:solidFill>
                  <a:prstClr val="black"/>
                </a:solidFill>
                <a:cs typeface="Arial"/>
              </a:rPr>
              <a:t> </a:t>
            </a:r>
            <a:r>
              <a:rPr lang="en-US" sz="2800" spc="-5" dirty="0">
                <a:solidFill>
                  <a:prstClr val="black"/>
                </a:solidFill>
                <a:cs typeface="Arial"/>
              </a:rPr>
              <a:t>is</a:t>
            </a:r>
            <a:r>
              <a:rPr lang="en-US" sz="2800" spc="-65" dirty="0">
                <a:solidFill>
                  <a:prstClr val="black"/>
                </a:solidFill>
                <a:cs typeface="Arial"/>
              </a:rPr>
              <a:t> </a:t>
            </a:r>
            <a:r>
              <a:rPr lang="en-US" sz="2800" dirty="0">
                <a:solidFill>
                  <a:prstClr val="black"/>
                </a:solidFill>
                <a:cs typeface="Arial"/>
              </a:rPr>
              <a:t>to</a:t>
            </a:r>
            <a:r>
              <a:rPr lang="en-US" sz="2800" spc="-70" dirty="0">
                <a:solidFill>
                  <a:prstClr val="black"/>
                </a:solidFill>
                <a:cs typeface="Arial"/>
              </a:rPr>
              <a:t> </a:t>
            </a:r>
            <a:r>
              <a:rPr lang="en-US" sz="2800" spc="-5" dirty="0">
                <a:solidFill>
                  <a:prstClr val="black"/>
                </a:solidFill>
                <a:cs typeface="Arial"/>
              </a:rPr>
              <a:t>go</a:t>
            </a:r>
            <a:r>
              <a:rPr lang="en-US" sz="2800" spc="-65" dirty="0">
                <a:solidFill>
                  <a:prstClr val="black"/>
                </a:solidFill>
                <a:cs typeface="Arial"/>
              </a:rPr>
              <a:t> </a:t>
            </a:r>
            <a:r>
              <a:rPr lang="en-US" sz="2800" dirty="0">
                <a:solidFill>
                  <a:prstClr val="black"/>
                </a:solidFill>
                <a:cs typeface="Arial"/>
              </a:rPr>
              <a:t>to</a:t>
            </a:r>
            <a:r>
              <a:rPr lang="en-US" sz="2800" spc="-70" dirty="0">
                <a:solidFill>
                  <a:prstClr val="black"/>
                </a:solidFill>
                <a:cs typeface="Arial"/>
              </a:rPr>
              <a:t> </a:t>
            </a:r>
            <a:r>
              <a:rPr lang="en-US" sz="2800" spc="-5" dirty="0">
                <a:solidFill>
                  <a:prstClr val="black"/>
                </a:solidFill>
                <a:cs typeface="Arial"/>
              </a:rPr>
              <a:t>www.azleg.gov</a:t>
            </a:r>
            <a:r>
              <a:rPr lang="en-US" sz="2800" spc="-65" dirty="0">
                <a:solidFill>
                  <a:prstClr val="black"/>
                </a:solidFill>
                <a:cs typeface="Arial"/>
              </a:rPr>
              <a:t> </a:t>
            </a:r>
            <a:r>
              <a:rPr lang="en-US" sz="2800" spc="-5" dirty="0">
                <a:solidFill>
                  <a:prstClr val="black"/>
                </a:solidFill>
                <a:cs typeface="Arial"/>
              </a:rPr>
              <a:t>and</a:t>
            </a:r>
            <a:r>
              <a:rPr lang="en-US" sz="2800" spc="-65" dirty="0">
                <a:solidFill>
                  <a:prstClr val="black"/>
                </a:solidFill>
                <a:cs typeface="Arial"/>
              </a:rPr>
              <a:t> </a:t>
            </a:r>
            <a:r>
              <a:rPr lang="en-US" sz="2800" spc="-5" dirty="0">
                <a:solidFill>
                  <a:prstClr val="black"/>
                </a:solidFill>
                <a:cs typeface="Arial"/>
              </a:rPr>
              <a:t>start  experimenting!</a:t>
            </a:r>
            <a:endParaRPr lang="en-US" sz="2800" dirty="0">
              <a:solidFill>
                <a:prstClr val="black"/>
              </a:solidFill>
              <a:cs typeface="Arial"/>
            </a:endParaRPr>
          </a:p>
          <a:p>
            <a:endParaRPr lang="en-US" sz="2000" dirty="0"/>
          </a:p>
          <a:p>
            <a:pPr algn="ctr"/>
            <a:endParaRPr lang="en-US" sz="2000" dirty="0">
              <a:solidFill>
                <a:srgbClr val="C00000"/>
              </a:solidFill>
            </a:endParaRPr>
          </a:p>
          <a:p>
            <a:endParaRPr lang="en-US" sz="2400" dirty="0"/>
          </a:p>
        </p:txBody>
      </p:sp>
      <p:sp>
        <p:nvSpPr>
          <p:cNvPr id="5" name="TextBox 4"/>
          <p:cNvSpPr txBox="1"/>
          <p:nvPr/>
        </p:nvSpPr>
        <p:spPr>
          <a:xfrm>
            <a:off x="533400" y="2743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8893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82000" cy="4525963"/>
          </a:xfrm>
        </p:spPr>
        <p:txBody>
          <a:bodyPr/>
          <a:lstStyle/>
          <a:p>
            <a:pPr marL="0" indent="0">
              <a:buNone/>
            </a:pPr>
            <a:r>
              <a:rPr lang="en-US" dirty="0"/>
              <a:t>ALIS website homepage allows you to:</a:t>
            </a:r>
          </a:p>
          <a:p>
            <a:r>
              <a:rPr lang="en-US" dirty="0"/>
              <a:t>Use the Request to Speak.</a:t>
            </a:r>
          </a:p>
          <a:p>
            <a:r>
              <a:rPr lang="en-US" dirty="0"/>
              <a:t>Track Legislation on specific bills.</a:t>
            </a:r>
          </a:p>
          <a:p>
            <a:r>
              <a:rPr lang="en-US" dirty="0"/>
              <a:t>Know when a bill will be heard in a Committee.</a:t>
            </a:r>
          </a:p>
          <a:p>
            <a:r>
              <a:rPr lang="en-US" dirty="0"/>
              <a:t>Watch hearings as they are happening.</a:t>
            </a:r>
          </a:p>
          <a:p>
            <a:r>
              <a:rPr lang="en-US" dirty="0"/>
              <a:t>Find and contact your Legislators.</a:t>
            </a:r>
          </a:p>
          <a:p>
            <a:r>
              <a:rPr lang="en-US" dirty="0"/>
              <a:t>Learn about the legislative process.</a:t>
            </a:r>
          </a:p>
        </p:txBody>
      </p:sp>
    </p:spTree>
    <p:extLst>
      <p:ext uri="{BB962C8B-B14F-4D97-AF65-F5344CB8AC3E}">
        <p14:creationId xmlns:p14="http://schemas.microsoft.com/office/powerpoint/2010/main" val="419261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dirty="0"/>
              <a:t>Pursuant to </a:t>
            </a:r>
            <a:r>
              <a:rPr lang="en-US" u="sng" dirty="0">
                <a:hlinkClick r:id="rId2"/>
              </a:rPr>
              <a:t>statute section 41-1101</a:t>
            </a:r>
            <a:r>
              <a:rPr lang="en-US" dirty="0"/>
              <a:t>, the legislature shall assemble at the seat of government at twelve o'clock noon on the second Monday of January each year. RTS will be fully functional when the bills have been assigned to committees.</a:t>
            </a:r>
          </a:p>
          <a:p>
            <a:pPr marL="0" indent="0">
              <a:buNone/>
            </a:pPr>
            <a:endParaRPr lang="en-US" dirty="0"/>
          </a:p>
          <a:p>
            <a:pPr marL="0" indent="0">
              <a:buNone/>
            </a:pPr>
            <a:r>
              <a:rPr lang="en-US" dirty="0"/>
              <a:t>Before you can use the RTS you have to be signed up for it. I or someone who is going to the State Capital can do this for you at kiosk located there.</a:t>
            </a:r>
          </a:p>
        </p:txBody>
      </p:sp>
    </p:spTree>
    <p:extLst>
      <p:ext uri="{BB962C8B-B14F-4D97-AF65-F5344CB8AC3E}">
        <p14:creationId xmlns:p14="http://schemas.microsoft.com/office/powerpoint/2010/main" val="323037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a:t>What is Request to Speak?</a:t>
            </a:r>
          </a:p>
          <a:p>
            <a:pPr marL="0" indent="0">
              <a:buNone/>
            </a:pPr>
            <a:r>
              <a:rPr lang="en-US" sz="4000"/>
              <a:t>The Request to Speak application allows you to sign in, register your opinion and leave a comment for the committee members. You do not have to speak to give your opinion to the committee.</a:t>
            </a:r>
            <a:endParaRPr lang="en-US" sz="4000" dirty="0"/>
          </a:p>
        </p:txBody>
      </p:sp>
    </p:spTree>
    <p:extLst>
      <p:ext uri="{BB962C8B-B14F-4D97-AF65-F5344CB8AC3E}">
        <p14:creationId xmlns:p14="http://schemas.microsoft.com/office/powerpoint/2010/main" val="365805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7785" marR="192405" indent="0">
              <a:lnSpc>
                <a:spcPct val="100000"/>
              </a:lnSpc>
              <a:buNone/>
            </a:pPr>
            <a:r>
              <a:rPr lang="en-US" b="1" spc="-20" dirty="0">
                <a:solidFill>
                  <a:srgbClr val="000000"/>
                </a:solidFill>
                <a:latin typeface="Arial"/>
                <a:cs typeface="Arial"/>
              </a:rPr>
              <a:t>This is the website where you can access the RTS system.</a:t>
            </a:r>
            <a:endParaRPr lang="en-US" dirty="0">
              <a:latin typeface="Arial"/>
              <a:cs typeface="Arial"/>
            </a:endParaRPr>
          </a:p>
          <a:p>
            <a:pPr marL="0" indent="0" algn="ctr">
              <a:lnSpc>
                <a:spcPct val="100000"/>
              </a:lnSpc>
              <a:buNone/>
            </a:pPr>
            <a:r>
              <a:rPr lang="en-US" sz="5400" b="1" spc="-25" dirty="0">
                <a:solidFill>
                  <a:srgbClr val="000000"/>
                </a:solidFill>
                <a:latin typeface="Arial"/>
                <a:cs typeface="Arial"/>
                <a:hlinkClick r:id="rId2"/>
              </a:rPr>
              <a:t>www.azleg.gov</a:t>
            </a:r>
            <a:endParaRPr lang="en-US" sz="5400" b="1" spc="-25" dirty="0">
              <a:solidFill>
                <a:srgbClr val="000000"/>
              </a:solidFill>
              <a:latin typeface="Arial"/>
              <a:cs typeface="Arial"/>
            </a:endParaRPr>
          </a:p>
          <a:p>
            <a:pPr marL="0" indent="0">
              <a:lnSpc>
                <a:spcPct val="100000"/>
              </a:lnSpc>
              <a:buNone/>
            </a:pPr>
            <a:endParaRPr lang="en-US" dirty="0"/>
          </a:p>
          <a:p>
            <a:pPr marL="0" indent="0">
              <a:lnSpc>
                <a:spcPct val="100000"/>
              </a:lnSpc>
              <a:buNone/>
            </a:pPr>
            <a:r>
              <a:rPr lang="en-US" dirty="0"/>
              <a:t>Any comments or testimony become part of the permanent record and follow the bill through the legislative process.</a:t>
            </a:r>
          </a:p>
        </p:txBody>
      </p:sp>
    </p:spTree>
    <p:extLst>
      <p:ext uri="{BB962C8B-B14F-4D97-AF65-F5344CB8AC3E}">
        <p14:creationId xmlns:p14="http://schemas.microsoft.com/office/powerpoint/2010/main" val="53862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 name="TextBox 4"/>
          <p:cNvSpPr txBox="1"/>
          <p:nvPr/>
        </p:nvSpPr>
        <p:spPr>
          <a:xfrm>
            <a:off x="0" y="1981200"/>
            <a:ext cx="2971800" cy="584775"/>
          </a:xfrm>
          <a:prstGeom prst="rect">
            <a:avLst/>
          </a:prstGeom>
          <a:noFill/>
        </p:spPr>
        <p:txBody>
          <a:bodyPr wrap="square" rtlCol="0">
            <a:spAutoFit/>
          </a:bodyPr>
          <a:lstStyle/>
          <a:p>
            <a:pPr algn="ctr"/>
            <a:endParaRPr lang="en-US" sz="3200" dirty="0"/>
          </a:p>
        </p:txBody>
      </p:sp>
      <p:sp>
        <p:nvSpPr>
          <p:cNvPr id="6" name="TextBox 5"/>
          <p:cNvSpPr txBox="1"/>
          <p:nvPr/>
        </p:nvSpPr>
        <p:spPr>
          <a:xfrm>
            <a:off x="2388656" y="304800"/>
            <a:ext cx="4045980" cy="1446550"/>
          </a:xfrm>
          <a:prstGeom prst="rect">
            <a:avLst/>
          </a:prstGeom>
          <a:solidFill>
            <a:schemeClr val="bg1"/>
          </a:solidFill>
          <a:ln>
            <a:solidFill>
              <a:schemeClr val="tx2">
                <a:lumMod val="50000"/>
              </a:schemeClr>
            </a:solidFill>
          </a:ln>
        </p:spPr>
        <p:txBody>
          <a:bodyPr wrap="none" rtlCol="0">
            <a:spAutoFit/>
          </a:bodyPr>
          <a:lstStyle/>
          <a:p>
            <a:pPr algn="ctr"/>
            <a:r>
              <a:rPr lang="en-US" sz="4400" dirty="0">
                <a:solidFill>
                  <a:srgbClr val="C00000"/>
                </a:solidFill>
              </a:rPr>
              <a:t>Home Page View</a:t>
            </a:r>
          </a:p>
          <a:p>
            <a:pPr algn="ctr"/>
            <a:r>
              <a:rPr lang="en-US" sz="4400" dirty="0">
                <a:solidFill>
                  <a:srgbClr val="C00000"/>
                </a:solidFill>
              </a:rPr>
              <a:t>www.azleg.gov</a:t>
            </a:r>
          </a:p>
        </p:txBody>
      </p:sp>
      <p:pic>
        <p:nvPicPr>
          <p:cNvPr id="2" name="Picture 1" descr="Arizona Legislature -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2057400"/>
            <a:ext cx="9144000" cy="4956773"/>
          </a:xfrm>
          <a:prstGeom prst="rect">
            <a:avLst/>
          </a:prstGeom>
        </p:spPr>
      </p:pic>
    </p:spTree>
    <p:extLst>
      <p:ext uri="{BB962C8B-B14F-4D97-AF65-F5344CB8AC3E}">
        <p14:creationId xmlns:p14="http://schemas.microsoft.com/office/powerpoint/2010/main" val="146585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1981200" y="381000"/>
            <a:ext cx="4442370" cy="1815882"/>
          </a:xfrm>
          <a:prstGeom prst="rect">
            <a:avLst/>
          </a:prstGeom>
          <a:solidFill>
            <a:schemeClr val="bg1"/>
          </a:solidFill>
          <a:ln>
            <a:solidFill>
              <a:schemeClr val="tx1"/>
            </a:solidFill>
          </a:ln>
        </p:spPr>
        <p:txBody>
          <a:bodyPr wrap="none" rtlCol="0">
            <a:spAutoFit/>
          </a:bodyPr>
          <a:lstStyle/>
          <a:p>
            <a:r>
              <a:rPr lang="en-US" sz="2800" dirty="0">
                <a:solidFill>
                  <a:srgbClr val="C00000"/>
                </a:solidFill>
              </a:rPr>
              <a:t>Before you Request to Speak </a:t>
            </a:r>
          </a:p>
          <a:p>
            <a:r>
              <a:rPr lang="en-US" sz="2800" dirty="0">
                <a:solidFill>
                  <a:srgbClr val="C00000"/>
                </a:solidFill>
              </a:rPr>
              <a:t>if you would like to look up a </a:t>
            </a:r>
          </a:p>
          <a:p>
            <a:r>
              <a:rPr lang="en-US" sz="2800" dirty="0">
                <a:solidFill>
                  <a:srgbClr val="C00000"/>
                </a:solidFill>
              </a:rPr>
              <a:t>bill to learn more about it</a:t>
            </a:r>
          </a:p>
          <a:p>
            <a:r>
              <a:rPr lang="en-US" sz="2800" dirty="0">
                <a:solidFill>
                  <a:srgbClr val="C00000"/>
                </a:solidFill>
              </a:rPr>
              <a:t> you can do that here.</a:t>
            </a:r>
          </a:p>
        </p:txBody>
      </p:sp>
      <p:pic>
        <p:nvPicPr>
          <p:cNvPr id="2" name="Picture 1" descr="Arizona Legislature -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3086"/>
            <a:ext cx="9144000" cy="4956773"/>
          </a:xfrm>
          <a:prstGeom prst="rect">
            <a:avLst/>
          </a:prstGeom>
        </p:spPr>
      </p:pic>
      <p:cxnSp>
        <p:nvCxnSpPr>
          <p:cNvPr id="5" name="Straight Arrow Connector 4"/>
          <p:cNvCxnSpPr/>
          <p:nvPr/>
        </p:nvCxnSpPr>
        <p:spPr>
          <a:xfrm>
            <a:off x="6248400" y="1828800"/>
            <a:ext cx="1066800" cy="1524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64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1123725" y="609600"/>
            <a:ext cx="6947799" cy="523220"/>
          </a:xfrm>
          <a:prstGeom prst="rect">
            <a:avLst/>
          </a:prstGeom>
          <a:solidFill>
            <a:schemeClr val="bg1"/>
          </a:solidFill>
        </p:spPr>
        <p:txBody>
          <a:bodyPr wrap="none" rtlCol="0">
            <a:spAutoFit/>
          </a:bodyPr>
          <a:lstStyle/>
          <a:p>
            <a:pPr algn="ctr"/>
            <a:r>
              <a:rPr lang="en-US" sz="2800" dirty="0">
                <a:solidFill>
                  <a:srgbClr val="C00000"/>
                </a:solidFill>
              </a:rPr>
              <a:t>All of the bills information will be on this page.</a:t>
            </a:r>
          </a:p>
        </p:txBody>
      </p:sp>
      <p:pic>
        <p:nvPicPr>
          <p:cNvPr id="2" name="Picture 1" descr="Bill Status Inquiry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 y="1600200"/>
            <a:ext cx="9144000" cy="4956773"/>
          </a:xfrm>
          <a:prstGeom prst="rect">
            <a:avLst/>
          </a:prstGeom>
        </p:spPr>
      </p:pic>
    </p:spTree>
    <p:extLst>
      <p:ext uri="{BB962C8B-B14F-4D97-AF65-F5344CB8AC3E}">
        <p14:creationId xmlns:p14="http://schemas.microsoft.com/office/powerpoint/2010/main" val="2610636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11986</TotalTime>
  <Words>644</Words>
  <Application>Microsoft Office PowerPoint</Application>
  <PresentationFormat>On-screen Show (4:3)</PresentationFormat>
  <Paragraphs>62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Trajan Pro</vt:lpstr>
      <vt:lpstr>Office Theme</vt:lpstr>
      <vt:lpstr>Request to Speak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Day</dc:creator>
  <cp:lastModifiedBy>Kim Harney</cp:lastModifiedBy>
  <cp:revision>165</cp:revision>
  <cp:lastPrinted>2016-08-25T22:25:29Z</cp:lastPrinted>
  <dcterms:created xsi:type="dcterms:W3CDTF">2014-03-11T21:22:57Z</dcterms:created>
  <dcterms:modified xsi:type="dcterms:W3CDTF">2020-06-23T17:29:44Z</dcterms:modified>
</cp:coreProperties>
</file>