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61" r:id="rId2"/>
    <p:sldId id="323" r:id="rId3"/>
    <p:sldId id="351" r:id="rId4"/>
    <p:sldId id="352" r:id="rId5"/>
    <p:sldId id="353" r:id="rId6"/>
    <p:sldId id="354" r:id="rId7"/>
    <p:sldId id="355" r:id="rId8"/>
    <p:sldId id="313" r:id="rId9"/>
    <p:sldId id="325" r:id="rId10"/>
    <p:sldId id="326" r:id="rId11"/>
    <p:sldId id="330" r:id="rId12"/>
    <p:sldId id="327" r:id="rId13"/>
    <p:sldId id="328" r:id="rId14"/>
    <p:sldId id="356" r:id="rId15"/>
    <p:sldId id="329" r:id="rId16"/>
    <p:sldId id="331" r:id="rId17"/>
    <p:sldId id="332" r:id="rId18"/>
    <p:sldId id="333" r:id="rId19"/>
    <p:sldId id="334" r:id="rId20"/>
    <p:sldId id="335" r:id="rId21"/>
    <p:sldId id="336" r:id="rId22"/>
    <p:sldId id="337" r:id="rId23"/>
    <p:sldId id="338" r:id="rId24"/>
    <p:sldId id="341" r:id="rId25"/>
    <p:sldId id="340" r:id="rId26"/>
    <p:sldId id="339" r:id="rId27"/>
    <p:sldId id="342" r:id="rId28"/>
    <p:sldId id="343" r:id="rId29"/>
    <p:sldId id="344" r:id="rId30"/>
    <p:sldId id="345" r:id="rId31"/>
    <p:sldId id="346" r:id="rId32"/>
    <p:sldId id="347"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3E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5" autoAdjust="0"/>
    <p:restoredTop sz="94660"/>
  </p:normalViewPr>
  <p:slideViewPr>
    <p:cSldViewPr>
      <p:cViewPr varScale="1">
        <p:scale>
          <a:sx n="106" d="100"/>
          <a:sy n="106" d="100"/>
        </p:scale>
        <p:origin x="1746" y="54"/>
      </p:cViewPr>
      <p:guideLst>
        <p:guide orient="horz" pos="2160"/>
        <p:guide pos="2880"/>
      </p:guideLst>
    </p:cSldViewPr>
  </p:slideViewPr>
  <p:notesTextViewPr>
    <p:cViewPr>
      <p:scale>
        <a:sx n="3" d="2"/>
        <a:sy n="3" d="2"/>
      </p:scale>
      <p:origin x="0" y="0"/>
    </p:cViewPr>
  </p:notesTextViewPr>
  <p:sorterViewPr>
    <p:cViewPr>
      <p:scale>
        <a:sx n="100" d="100"/>
        <a:sy n="100" d="100"/>
      </p:scale>
      <p:origin x="0" y="1245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D881DD5-E059-4878-96F9-4AC326597DFB}" type="datetimeFigureOut">
              <a:rPr lang="en-US" smtClean="0"/>
              <a:t>6/25/2025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C9FB52A-9C2F-4C9C-BC40-5DE5C57FFC16}" type="slidenum">
              <a:rPr lang="en-US" smtClean="0"/>
              <a:t>‹#›</a:t>
            </a:fld>
            <a:endParaRPr lang="en-US" dirty="0"/>
          </a:p>
        </p:txBody>
      </p:sp>
    </p:spTree>
    <p:extLst>
      <p:ext uri="{BB962C8B-B14F-4D97-AF65-F5344CB8AC3E}">
        <p14:creationId xmlns:p14="http://schemas.microsoft.com/office/powerpoint/2010/main" val="27121744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9FB52A-9C2F-4C9C-BC40-5DE5C57FFC16}" type="slidenum">
              <a:rPr lang="en-US" smtClean="0"/>
              <a:t>1</a:t>
            </a:fld>
            <a:endParaRPr lang="en-US" dirty="0"/>
          </a:p>
        </p:txBody>
      </p:sp>
    </p:spTree>
    <p:extLst>
      <p:ext uri="{BB962C8B-B14F-4D97-AF65-F5344CB8AC3E}">
        <p14:creationId xmlns:p14="http://schemas.microsoft.com/office/powerpoint/2010/main" val="2747804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9FB52A-9C2F-4C9C-BC40-5DE5C57FFC16}" type="slidenum">
              <a:rPr lang="en-US" smtClean="0"/>
              <a:t>3</a:t>
            </a:fld>
            <a:endParaRPr lang="en-US" dirty="0"/>
          </a:p>
        </p:txBody>
      </p:sp>
    </p:spTree>
    <p:extLst>
      <p:ext uri="{BB962C8B-B14F-4D97-AF65-F5344CB8AC3E}">
        <p14:creationId xmlns:p14="http://schemas.microsoft.com/office/powerpoint/2010/main" val="34791838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 to the name change spreadsheet</a:t>
            </a:r>
          </a:p>
        </p:txBody>
      </p:sp>
      <p:sp>
        <p:nvSpPr>
          <p:cNvPr id="4" name="Slide Number Placeholder 3"/>
          <p:cNvSpPr>
            <a:spLocks noGrp="1"/>
          </p:cNvSpPr>
          <p:nvPr>
            <p:ph type="sldNum" sz="quarter" idx="10"/>
          </p:nvPr>
        </p:nvSpPr>
        <p:spPr/>
        <p:txBody>
          <a:bodyPr/>
          <a:lstStyle/>
          <a:p>
            <a:fld id="{2C9FB52A-9C2F-4C9C-BC40-5DE5C57FFC16}" type="slidenum">
              <a:rPr lang="en-US" smtClean="0"/>
              <a:t>4</a:t>
            </a:fld>
            <a:endParaRPr lang="en-US" dirty="0"/>
          </a:p>
        </p:txBody>
      </p:sp>
    </p:spTree>
    <p:extLst>
      <p:ext uri="{BB962C8B-B14F-4D97-AF65-F5344CB8AC3E}">
        <p14:creationId xmlns:p14="http://schemas.microsoft.com/office/powerpoint/2010/main" val="3471281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1CD61AA-68AE-43EF-9923-6CA062111D4A}" type="datetimeFigureOut">
              <a:rPr lang="en-US" smtClean="0"/>
              <a:t>6/25/2025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ADA9298-2A2E-4036-9674-82D91751E2A6}" type="slidenum">
              <a:rPr lang="en-US" smtClean="0"/>
              <a:t>‹#›</a:t>
            </a:fld>
            <a:endParaRPr lang="en-US" dirty="0"/>
          </a:p>
        </p:txBody>
      </p:sp>
    </p:spTree>
    <p:extLst>
      <p:ext uri="{BB962C8B-B14F-4D97-AF65-F5344CB8AC3E}">
        <p14:creationId xmlns:p14="http://schemas.microsoft.com/office/powerpoint/2010/main" val="3722335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1CD61AA-68AE-43EF-9923-6CA062111D4A}" type="datetimeFigureOut">
              <a:rPr lang="en-US" smtClean="0"/>
              <a:t>6/25/2025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ADA9298-2A2E-4036-9674-82D91751E2A6}" type="slidenum">
              <a:rPr lang="en-US" smtClean="0"/>
              <a:t>‹#›</a:t>
            </a:fld>
            <a:endParaRPr lang="en-US" dirty="0"/>
          </a:p>
        </p:txBody>
      </p:sp>
    </p:spTree>
    <p:extLst>
      <p:ext uri="{BB962C8B-B14F-4D97-AF65-F5344CB8AC3E}">
        <p14:creationId xmlns:p14="http://schemas.microsoft.com/office/powerpoint/2010/main" val="931382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1CD61AA-68AE-43EF-9923-6CA062111D4A}" type="datetimeFigureOut">
              <a:rPr lang="en-US" smtClean="0"/>
              <a:t>6/25/2025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ADA9298-2A2E-4036-9674-82D91751E2A6}" type="slidenum">
              <a:rPr lang="en-US" smtClean="0"/>
              <a:t>‹#›</a:t>
            </a:fld>
            <a:endParaRPr lang="en-US" dirty="0"/>
          </a:p>
        </p:txBody>
      </p:sp>
    </p:spTree>
    <p:extLst>
      <p:ext uri="{BB962C8B-B14F-4D97-AF65-F5344CB8AC3E}">
        <p14:creationId xmlns:p14="http://schemas.microsoft.com/office/powerpoint/2010/main" val="125434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1CD61AA-68AE-43EF-9923-6CA062111D4A}" type="datetimeFigureOut">
              <a:rPr lang="en-US" smtClean="0"/>
              <a:t>6/25/2025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ADA9298-2A2E-4036-9674-82D91751E2A6}" type="slidenum">
              <a:rPr lang="en-US" smtClean="0"/>
              <a:t>‹#›</a:t>
            </a:fld>
            <a:endParaRPr lang="en-US" dirty="0"/>
          </a:p>
        </p:txBody>
      </p:sp>
    </p:spTree>
    <p:extLst>
      <p:ext uri="{BB962C8B-B14F-4D97-AF65-F5344CB8AC3E}">
        <p14:creationId xmlns:p14="http://schemas.microsoft.com/office/powerpoint/2010/main" val="2829170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CD61AA-68AE-43EF-9923-6CA062111D4A}" type="datetimeFigureOut">
              <a:rPr lang="en-US" smtClean="0"/>
              <a:t>6/25/2025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ADA9298-2A2E-4036-9674-82D91751E2A6}" type="slidenum">
              <a:rPr lang="en-US" smtClean="0"/>
              <a:t>‹#›</a:t>
            </a:fld>
            <a:endParaRPr lang="en-US" dirty="0"/>
          </a:p>
        </p:txBody>
      </p:sp>
    </p:spTree>
    <p:extLst>
      <p:ext uri="{BB962C8B-B14F-4D97-AF65-F5344CB8AC3E}">
        <p14:creationId xmlns:p14="http://schemas.microsoft.com/office/powerpoint/2010/main" val="16303120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1CD61AA-68AE-43EF-9923-6CA062111D4A}" type="datetimeFigureOut">
              <a:rPr lang="en-US" smtClean="0"/>
              <a:t>6/25/2025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ADA9298-2A2E-4036-9674-82D91751E2A6}" type="slidenum">
              <a:rPr lang="en-US" smtClean="0"/>
              <a:t>‹#›</a:t>
            </a:fld>
            <a:endParaRPr lang="en-US" dirty="0"/>
          </a:p>
        </p:txBody>
      </p:sp>
    </p:spTree>
    <p:extLst>
      <p:ext uri="{BB962C8B-B14F-4D97-AF65-F5344CB8AC3E}">
        <p14:creationId xmlns:p14="http://schemas.microsoft.com/office/powerpoint/2010/main" val="635597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1CD61AA-68AE-43EF-9923-6CA062111D4A}" type="datetimeFigureOut">
              <a:rPr lang="en-US" smtClean="0"/>
              <a:t>6/25/2025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ADA9298-2A2E-4036-9674-82D91751E2A6}" type="slidenum">
              <a:rPr lang="en-US" smtClean="0"/>
              <a:t>‹#›</a:t>
            </a:fld>
            <a:endParaRPr lang="en-US" dirty="0"/>
          </a:p>
        </p:txBody>
      </p:sp>
    </p:spTree>
    <p:extLst>
      <p:ext uri="{BB962C8B-B14F-4D97-AF65-F5344CB8AC3E}">
        <p14:creationId xmlns:p14="http://schemas.microsoft.com/office/powerpoint/2010/main" val="2945880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1CD61AA-68AE-43EF-9923-6CA062111D4A}" type="datetimeFigureOut">
              <a:rPr lang="en-US" smtClean="0"/>
              <a:t>6/25/2025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ADA9298-2A2E-4036-9674-82D91751E2A6}" type="slidenum">
              <a:rPr lang="en-US" smtClean="0"/>
              <a:t>‹#›</a:t>
            </a:fld>
            <a:endParaRPr lang="en-US" dirty="0"/>
          </a:p>
        </p:txBody>
      </p:sp>
    </p:spTree>
    <p:extLst>
      <p:ext uri="{BB962C8B-B14F-4D97-AF65-F5344CB8AC3E}">
        <p14:creationId xmlns:p14="http://schemas.microsoft.com/office/powerpoint/2010/main" val="4087257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CD61AA-68AE-43EF-9923-6CA062111D4A}" type="datetimeFigureOut">
              <a:rPr lang="en-US" smtClean="0"/>
              <a:t>6/25/2025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ADA9298-2A2E-4036-9674-82D91751E2A6}" type="slidenum">
              <a:rPr lang="en-US" smtClean="0"/>
              <a:t>‹#›</a:t>
            </a:fld>
            <a:endParaRPr lang="en-US" dirty="0"/>
          </a:p>
        </p:txBody>
      </p:sp>
    </p:spTree>
    <p:extLst>
      <p:ext uri="{BB962C8B-B14F-4D97-AF65-F5344CB8AC3E}">
        <p14:creationId xmlns:p14="http://schemas.microsoft.com/office/powerpoint/2010/main" val="572125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1CD61AA-68AE-43EF-9923-6CA062111D4A}" type="datetimeFigureOut">
              <a:rPr lang="en-US" smtClean="0"/>
              <a:t>6/25/2025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ADA9298-2A2E-4036-9674-82D91751E2A6}" type="slidenum">
              <a:rPr lang="en-US" smtClean="0"/>
              <a:t>‹#›</a:t>
            </a:fld>
            <a:endParaRPr lang="en-US" dirty="0"/>
          </a:p>
        </p:txBody>
      </p:sp>
    </p:spTree>
    <p:extLst>
      <p:ext uri="{BB962C8B-B14F-4D97-AF65-F5344CB8AC3E}">
        <p14:creationId xmlns:p14="http://schemas.microsoft.com/office/powerpoint/2010/main" val="34259225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1CD61AA-68AE-43EF-9923-6CA062111D4A}" type="datetimeFigureOut">
              <a:rPr lang="en-US" smtClean="0"/>
              <a:t>6/25/2025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ADA9298-2A2E-4036-9674-82D91751E2A6}" type="slidenum">
              <a:rPr lang="en-US" smtClean="0"/>
              <a:t>‹#›</a:t>
            </a:fld>
            <a:endParaRPr lang="en-US" dirty="0"/>
          </a:p>
        </p:txBody>
      </p:sp>
    </p:spTree>
    <p:extLst>
      <p:ext uri="{BB962C8B-B14F-4D97-AF65-F5344CB8AC3E}">
        <p14:creationId xmlns:p14="http://schemas.microsoft.com/office/powerpoint/2010/main" val="3425098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CD61AA-68AE-43EF-9923-6CA062111D4A}" type="datetimeFigureOut">
              <a:rPr lang="en-US" smtClean="0"/>
              <a:t>6/25/2025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DA9298-2A2E-4036-9674-82D91751E2A6}" type="slidenum">
              <a:rPr lang="en-US" smtClean="0"/>
              <a:t>‹#›</a:t>
            </a:fld>
            <a:endParaRPr lang="en-US" dirty="0"/>
          </a:p>
        </p:txBody>
      </p:sp>
      <p:sp>
        <p:nvSpPr>
          <p:cNvPr id="7" name="Rectangle 6"/>
          <p:cNvSpPr/>
          <p:nvPr userDrawn="1"/>
        </p:nvSpPr>
        <p:spPr>
          <a:xfrm>
            <a:off x="0" y="6400800"/>
            <a:ext cx="9144000" cy="4572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userDrawn="1"/>
        </p:nvSpPr>
        <p:spPr>
          <a:xfrm>
            <a:off x="1480" y="0"/>
            <a:ext cx="9144000" cy="95832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userDrawn="1"/>
        </p:nvSpPr>
        <p:spPr>
          <a:xfrm>
            <a:off x="2743200" y="6477000"/>
            <a:ext cx="6477000" cy="369332"/>
          </a:xfrm>
          <a:prstGeom prst="rect">
            <a:avLst/>
          </a:prstGeom>
          <a:noFill/>
        </p:spPr>
        <p:txBody>
          <a:bodyPr wrap="square" rtlCol="0">
            <a:spAutoFit/>
          </a:bodyPr>
          <a:lstStyle/>
          <a:p>
            <a:r>
              <a:rPr lang="en-US" b="1" dirty="0">
                <a:solidFill>
                  <a:schemeClr val="bg1"/>
                </a:solidFill>
                <a:latin typeface="Trajan Pro" pitchFamily="18" charset="0"/>
              </a:rPr>
              <a:t>Unwavering</a:t>
            </a:r>
            <a:r>
              <a:rPr lang="en-US" b="1" baseline="0" dirty="0">
                <a:solidFill>
                  <a:schemeClr val="bg1"/>
                </a:solidFill>
                <a:latin typeface="Trajan Pro" pitchFamily="18" charset="0"/>
              </a:rPr>
              <a:t> Support for Uncommon Heroes </a:t>
            </a:r>
            <a:r>
              <a:rPr lang="en-US" b="1" baseline="30000" dirty="0">
                <a:solidFill>
                  <a:schemeClr val="bg1"/>
                </a:solidFill>
                <a:latin typeface="Trajan Pro" pitchFamily="18" charset="0"/>
              </a:rPr>
              <a:t>tm</a:t>
            </a:r>
          </a:p>
        </p:txBody>
      </p:sp>
      <p:sp>
        <p:nvSpPr>
          <p:cNvPr id="11" name="TextBox 10"/>
          <p:cNvSpPr txBox="1"/>
          <p:nvPr userDrawn="1"/>
        </p:nvSpPr>
        <p:spPr>
          <a:xfrm>
            <a:off x="1828800" y="83403"/>
            <a:ext cx="5715000" cy="830997"/>
          </a:xfrm>
          <a:prstGeom prst="rect">
            <a:avLst/>
          </a:prstGeom>
          <a:noFill/>
        </p:spPr>
        <p:txBody>
          <a:bodyPr wrap="square" rtlCol="0">
            <a:spAutoFit/>
          </a:bodyPr>
          <a:lstStyle/>
          <a:p>
            <a:pPr algn="ctr"/>
            <a:r>
              <a:rPr lang="en-US" sz="4800" dirty="0">
                <a:solidFill>
                  <a:schemeClr val="bg1"/>
                </a:solidFill>
                <a:latin typeface="Trajan Pro" pitchFamily="18" charset="0"/>
              </a:rPr>
              <a:t>VFW Auxiliary</a:t>
            </a:r>
          </a:p>
        </p:txBody>
      </p:sp>
      <p:pic>
        <p:nvPicPr>
          <p:cNvPr id="10" name="Picture 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52400" y="90085"/>
            <a:ext cx="1586316" cy="1586316"/>
          </a:xfrm>
          <a:prstGeom prst="rect">
            <a:avLst/>
          </a:prstGeom>
        </p:spPr>
      </p:pic>
    </p:spTree>
    <p:extLst>
      <p:ext uri="{BB962C8B-B14F-4D97-AF65-F5344CB8AC3E}">
        <p14:creationId xmlns:p14="http://schemas.microsoft.com/office/powerpoint/2010/main" val="13830795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81100" y="1752600"/>
            <a:ext cx="6781800" cy="1938992"/>
          </a:xfrm>
          <a:prstGeom prst="rect">
            <a:avLst/>
          </a:prstGeom>
          <a:noFill/>
        </p:spPr>
        <p:txBody>
          <a:bodyPr wrap="square" rtlCol="0">
            <a:spAutoFit/>
          </a:bodyPr>
          <a:lstStyle/>
          <a:p>
            <a:pPr algn="ctr"/>
            <a:r>
              <a:rPr lang="en-US" sz="4000" dirty="0">
                <a:latin typeface="Lucida Bright" panose="02040602050505020304" pitchFamily="18" charset="0"/>
                <a:cs typeface="Lucida Sans Unicode" panose="020B0602030504020204" pitchFamily="34" charset="0"/>
              </a:rPr>
              <a:t>LOCAL AUXILIARY</a:t>
            </a:r>
          </a:p>
          <a:p>
            <a:pPr algn="ctr"/>
            <a:endParaRPr lang="en-US" sz="4000" dirty="0">
              <a:latin typeface="Lucida Bright" panose="02040602050505020304" pitchFamily="18" charset="0"/>
              <a:cs typeface="Lucida Sans Unicode" panose="020B0602030504020204" pitchFamily="34" charset="0"/>
            </a:endParaRPr>
          </a:p>
          <a:p>
            <a:pPr algn="ctr"/>
            <a:r>
              <a:rPr lang="en-US" sz="4000" dirty="0">
                <a:latin typeface="Lucida Bright" panose="02040602050505020304" pitchFamily="18" charset="0"/>
                <a:cs typeface="Lucida Sans Unicode" panose="020B0602030504020204" pitchFamily="34" charset="0"/>
              </a:rPr>
              <a:t> TRUSTEES TRAINING</a:t>
            </a:r>
          </a:p>
        </p:txBody>
      </p:sp>
      <p:pic>
        <p:nvPicPr>
          <p:cNvPr id="10" name="Picture 9">
            <a:extLst>
              <a:ext uri="{FF2B5EF4-FFF2-40B4-BE49-F238E27FC236}">
                <a16:creationId xmlns:a16="http://schemas.microsoft.com/office/drawing/2014/main" id="{365BF0DF-5469-4E90-BA53-E721DE8E14A9}"/>
              </a:ext>
            </a:extLst>
          </p:cNvPr>
          <p:cNvPicPr>
            <a:picLocks noChangeAspect="1"/>
          </p:cNvPicPr>
          <p:nvPr/>
        </p:nvPicPr>
        <p:blipFill>
          <a:blip r:embed="rId3"/>
          <a:stretch>
            <a:fillRect/>
          </a:stretch>
        </p:blipFill>
        <p:spPr>
          <a:xfrm>
            <a:off x="3695946" y="3698990"/>
            <a:ext cx="1752108" cy="2514600"/>
          </a:xfrm>
          <a:prstGeom prst="rect">
            <a:avLst/>
          </a:prstGeom>
        </p:spPr>
      </p:pic>
    </p:spTree>
    <p:extLst>
      <p:ext uri="{BB962C8B-B14F-4D97-AF65-F5344CB8AC3E}">
        <p14:creationId xmlns:p14="http://schemas.microsoft.com/office/powerpoint/2010/main" val="1220800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1143000"/>
            <a:ext cx="6781800" cy="914400"/>
          </a:xfrm>
        </p:spPr>
        <p:txBody>
          <a:bodyPr>
            <a:normAutofit/>
          </a:bodyPr>
          <a:lstStyle/>
          <a:p>
            <a:r>
              <a:rPr lang="en-US" dirty="0"/>
              <a:t>Trustees and Audits</a:t>
            </a:r>
          </a:p>
        </p:txBody>
      </p:sp>
      <p:sp>
        <p:nvSpPr>
          <p:cNvPr id="3" name="Subtitle 2"/>
          <p:cNvSpPr>
            <a:spLocks noGrp="1"/>
          </p:cNvSpPr>
          <p:nvPr>
            <p:ph type="subTitle" idx="1"/>
          </p:nvPr>
        </p:nvSpPr>
        <p:spPr>
          <a:xfrm>
            <a:off x="381000" y="2057400"/>
            <a:ext cx="8305800" cy="4114800"/>
          </a:xfrm>
        </p:spPr>
        <p:txBody>
          <a:bodyPr>
            <a:normAutofit/>
          </a:bodyPr>
          <a:lstStyle/>
          <a:p>
            <a:pPr marL="457200" indent="-457200" algn="l">
              <a:buFont typeface="Wingdings 2" panose="05020102010507070707" pitchFamily="18" charset="2"/>
              <a:buChar char="¨"/>
            </a:pPr>
            <a:r>
              <a:rPr lang="en-US" dirty="0">
                <a:solidFill>
                  <a:schemeClr val="tx1"/>
                </a:solidFill>
              </a:rPr>
              <a:t>Duties of Trustees (Sec 814 Bylaws) </a:t>
            </a:r>
          </a:p>
          <a:p>
            <a:pPr marL="914400" lvl="1" indent="-457200" algn="l">
              <a:buFont typeface="Wingdings" panose="05000000000000000000" pitchFamily="2" charset="2"/>
              <a:buChar char="§"/>
            </a:pPr>
            <a:r>
              <a:rPr lang="en-US" dirty="0">
                <a:solidFill>
                  <a:schemeClr val="tx1"/>
                </a:solidFill>
              </a:rPr>
              <a:t>All audits are to be completed by Trustees</a:t>
            </a:r>
          </a:p>
          <a:p>
            <a:pPr marL="914400" lvl="1" indent="-457200" algn="l">
              <a:buFont typeface="Wingdings" panose="05000000000000000000" pitchFamily="2" charset="2"/>
              <a:buChar char="§"/>
            </a:pPr>
            <a:r>
              <a:rPr lang="en-US" dirty="0">
                <a:solidFill>
                  <a:schemeClr val="tx1"/>
                </a:solidFill>
              </a:rPr>
              <a:t>Properly audit the books and records of the VFW Auxiliary Treasurer and Secretary</a:t>
            </a:r>
          </a:p>
          <a:p>
            <a:pPr marL="914400" lvl="1" indent="-457200" algn="l">
              <a:buFont typeface="Wingdings" panose="05000000000000000000" pitchFamily="2" charset="2"/>
              <a:buChar char="§"/>
            </a:pPr>
            <a:r>
              <a:rPr lang="en-US" dirty="0">
                <a:solidFill>
                  <a:schemeClr val="tx1"/>
                </a:solidFill>
              </a:rPr>
              <a:t>Complete the audit and forward an accepted and signed copy of the audit to the Department Treasurer</a:t>
            </a:r>
          </a:p>
          <a:p>
            <a:pPr lvl="1" algn="l"/>
            <a:endParaRPr lang="en-US" dirty="0">
              <a:solidFill>
                <a:schemeClr val="tx1"/>
              </a:solidFill>
            </a:endParaRPr>
          </a:p>
        </p:txBody>
      </p:sp>
      <p:sp>
        <p:nvSpPr>
          <p:cNvPr id="4" name="Slide Number Placeholder 3"/>
          <p:cNvSpPr>
            <a:spLocks noGrp="1"/>
          </p:cNvSpPr>
          <p:nvPr>
            <p:ph type="sldNum" sz="quarter" idx="12"/>
          </p:nvPr>
        </p:nvSpPr>
        <p:spPr/>
        <p:txBody>
          <a:bodyPr/>
          <a:lstStyle/>
          <a:p>
            <a:fld id="{EADA9298-2A2E-4036-9674-82D91751E2A6}" type="slidenum">
              <a:rPr lang="en-US" smtClean="0"/>
              <a:t>10</a:t>
            </a:fld>
            <a:endParaRPr lang="en-US" dirty="0"/>
          </a:p>
        </p:txBody>
      </p:sp>
    </p:spTree>
    <p:extLst>
      <p:ext uri="{BB962C8B-B14F-4D97-AF65-F5344CB8AC3E}">
        <p14:creationId xmlns:p14="http://schemas.microsoft.com/office/powerpoint/2010/main" val="1811053565"/>
      </p:ext>
    </p:extLst>
  </p:cSld>
  <p:clrMapOvr>
    <a:masterClrMapping/>
  </p:clrMapOvr>
  <p:transition spd="slow">
    <p:wheel spokes="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1143000"/>
            <a:ext cx="6781800" cy="914400"/>
          </a:xfrm>
        </p:spPr>
        <p:txBody>
          <a:bodyPr>
            <a:normAutofit/>
          </a:bodyPr>
          <a:lstStyle/>
          <a:p>
            <a:r>
              <a:rPr lang="en-US" dirty="0"/>
              <a:t>Trustees and Audits</a:t>
            </a:r>
          </a:p>
        </p:txBody>
      </p:sp>
      <p:sp>
        <p:nvSpPr>
          <p:cNvPr id="3" name="Subtitle 2"/>
          <p:cNvSpPr>
            <a:spLocks noGrp="1"/>
          </p:cNvSpPr>
          <p:nvPr>
            <p:ph type="subTitle" idx="1"/>
          </p:nvPr>
        </p:nvSpPr>
        <p:spPr>
          <a:xfrm>
            <a:off x="381000" y="2057400"/>
            <a:ext cx="8305800" cy="4114800"/>
          </a:xfrm>
        </p:spPr>
        <p:txBody>
          <a:bodyPr>
            <a:normAutofit/>
          </a:bodyPr>
          <a:lstStyle/>
          <a:p>
            <a:pPr marL="457200" indent="-457200" algn="l">
              <a:buFont typeface="Wingdings" panose="05000000000000000000" pitchFamily="2" charset="2"/>
              <a:buChar char="§"/>
            </a:pPr>
            <a:r>
              <a:rPr lang="en-US" dirty="0">
                <a:solidFill>
                  <a:schemeClr val="tx1"/>
                </a:solidFill>
              </a:rPr>
              <a:t>A minimum of 2 Trustees are to attend an audit (at least 1 must be an elected Trustee)</a:t>
            </a:r>
          </a:p>
          <a:p>
            <a:pPr marL="914400" lvl="1" indent="-457200" algn="l">
              <a:buFont typeface="Wingdings 2" panose="05020102010507070707" pitchFamily="18" charset="2"/>
              <a:buChar char="¤"/>
            </a:pPr>
            <a:r>
              <a:rPr lang="en-US" dirty="0">
                <a:solidFill>
                  <a:schemeClr val="tx1"/>
                </a:solidFill>
              </a:rPr>
              <a:t>Under extenuating circumstances, a pro tem Trustee can be appointed by the President to audit the books</a:t>
            </a:r>
          </a:p>
          <a:p>
            <a:pPr marL="914400" lvl="1" indent="-457200" algn="l">
              <a:buFont typeface="Wingdings 2" panose="05020102010507070707" pitchFamily="18" charset="2"/>
              <a:buChar char="¤"/>
            </a:pPr>
            <a:r>
              <a:rPr lang="en-US" dirty="0">
                <a:solidFill>
                  <a:schemeClr val="tx1"/>
                </a:solidFill>
              </a:rPr>
              <a:t>Should a Trustee resign, move away, etc. the VFW Auxiliary will elect a member to fill the un-expired term of that particular Trustee</a:t>
            </a:r>
          </a:p>
          <a:p>
            <a:pPr marL="457200" indent="-457200" algn="l">
              <a:buFont typeface="Wingdings 2" panose="05020102010507070707" pitchFamily="18" charset="2"/>
              <a:buChar char="¨"/>
            </a:pPr>
            <a:endParaRPr lang="en-US" dirty="0">
              <a:solidFill>
                <a:schemeClr val="tx1"/>
              </a:solidFill>
            </a:endParaRPr>
          </a:p>
          <a:p>
            <a:pPr lvl="1" algn="l"/>
            <a:endParaRPr lang="en-US" dirty="0">
              <a:solidFill>
                <a:schemeClr val="tx1"/>
              </a:solidFill>
            </a:endParaRPr>
          </a:p>
        </p:txBody>
      </p:sp>
      <p:sp>
        <p:nvSpPr>
          <p:cNvPr id="4" name="Slide Number Placeholder 3"/>
          <p:cNvSpPr>
            <a:spLocks noGrp="1"/>
          </p:cNvSpPr>
          <p:nvPr>
            <p:ph type="sldNum" sz="quarter" idx="12"/>
          </p:nvPr>
        </p:nvSpPr>
        <p:spPr/>
        <p:txBody>
          <a:bodyPr/>
          <a:lstStyle/>
          <a:p>
            <a:fld id="{EADA9298-2A2E-4036-9674-82D91751E2A6}" type="slidenum">
              <a:rPr lang="en-US" smtClean="0"/>
              <a:t>11</a:t>
            </a:fld>
            <a:endParaRPr lang="en-US" dirty="0"/>
          </a:p>
        </p:txBody>
      </p:sp>
    </p:spTree>
    <p:extLst>
      <p:ext uri="{BB962C8B-B14F-4D97-AF65-F5344CB8AC3E}">
        <p14:creationId xmlns:p14="http://schemas.microsoft.com/office/powerpoint/2010/main" val="1517192464"/>
      </p:ext>
    </p:extLst>
  </p:cSld>
  <p:clrMapOvr>
    <a:masterClrMapping/>
  </p:clrMapOvr>
  <p:transition spd="slow">
    <p:wheel spokes="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914400"/>
            <a:ext cx="5638800" cy="914400"/>
          </a:xfrm>
        </p:spPr>
        <p:txBody>
          <a:bodyPr>
            <a:normAutofit/>
          </a:bodyPr>
          <a:lstStyle/>
          <a:p>
            <a:r>
              <a:rPr lang="en-US" dirty="0"/>
              <a:t>Trustees and Audits</a:t>
            </a:r>
          </a:p>
        </p:txBody>
      </p:sp>
      <p:sp>
        <p:nvSpPr>
          <p:cNvPr id="3" name="Subtitle 2"/>
          <p:cNvSpPr>
            <a:spLocks noGrp="1"/>
          </p:cNvSpPr>
          <p:nvPr>
            <p:ph type="subTitle" idx="1"/>
          </p:nvPr>
        </p:nvSpPr>
        <p:spPr>
          <a:xfrm>
            <a:off x="381000" y="2057400"/>
            <a:ext cx="8305800" cy="4298950"/>
          </a:xfrm>
        </p:spPr>
        <p:txBody>
          <a:bodyPr>
            <a:normAutofit fontScale="70000" lnSpcReduction="20000"/>
          </a:bodyPr>
          <a:lstStyle/>
          <a:p>
            <a:pPr marL="914400" lvl="1" indent="-457200" algn="l">
              <a:buFont typeface="Wingdings" panose="05000000000000000000" pitchFamily="2" charset="2"/>
              <a:buChar char="§"/>
            </a:pPr>
            <a:endParaRPr lang="en-US" dirty="0">
              <a:solidFill>
                <a:schemeClr val="tx1"/>
              </a:solidFill>
            </a:endParaRPr>
          </a:p>
          <a:p>
            <a:pPr marL="914400" lvl="1" indent="-457200" algn="l">
              <a:buFont typeface="Wingdings" panose="05000000000000000000" pitchFamily="2" charset="2"/>
              <a:buChar char="§"/>
            </a:pPr>
            <a:endParaRPr lang="en-US" dirty="0">
              <a:solidFill>
                <a:schemeClr val="tx1"/>
              </a:solidFill>
            </a:endParaRPr>
          </a:p>
          <a:p>
            <a:pPr marL="914400" lvl="1" indent="-457200" algn="l">
              <a:buFont typeface="Wingdings" panose="05000000000000000000" pitchFamily="2" charset="2"/>
              <a:buChar char="§"/>
            </a:pPr>
            <a:endParaRPr lang="en-US" dirty="0">
              <a:solidFill>
                <a:schemeClr val="tx1"/>
              </a:solidFill>
            </a:endParaRPr>
          </a:p>
          <a:p>
            <a:pPr marL="914400" lvl="1" indent="-457200" algn="l">
              <a:buFont typeface="Wingdings" panose="05000000000000000000" pitchFamily="2" charset="2"/>
              <a:buChar char="§"/>
            </a:pPr>
            <a:endParaRPr lang="en-US" dirty="0">
              <a:solidFill>
                <a:schemeClr val="tx1"/>
              </a:solidFill>
            </a:endParaRPr>
          </a:p>
          <a:p>
            <a:pPr marL="914400" lvl="1" indent="-457200" algn="l">
              <a:buFont typeface="Wingdings" panose="05000000000000000000" pitchFamily="2" charset="2"/>
              <a:buChar char="§"/>
            </a:pPr>
            <a:endParaRPr lang="en-US" dirty="0">
              <a:solidFill>
                <a:schemeClr val="tx1"/>
              </a:solidFill>
            </a:endParaRPr>
          </a:p>
          <a:p>
            <a:pPr marL="914400" lvl="1" indent="-457200" algn="l">
              <a:buFont typeface="Wingdings" panose="05000000000000000000" pitchFamily="2" charset="2"/>
              <a:buChar char="§"/>
            </a:pPr>
            <a:endParaRPr lang="en-US" dirty="0">
              <a:solidFill>
                <a:schemeClr val="tx1"/>
              </a:solidFill>
            </a:endParaRPr>
          </a:p>
          <a:p>
            <a:pPr marL="914400" lvl="1" indent="-457200" algn="l">
              <a:buFont typeface="Wingdings" panose="05000000000000000000" pitchFamily="2" charset="2"/>
              <a:buChar char="§"/>
            </a:pPr>
            <a:endParaRPr lang="en-US" dirty="0">
              <a:solidFill>
                <a:schemeClr val="tx1"/>
              </a:solidFill>
            </a:endParaRPr>
          </a:p>
          <a:p>
            <a:pPr marL="914400" lvl="1" indent="-457200" algn="l">
              <a:buFont typeface="Wingdings" panose="05000000000000000000" pitchFamily="2" charset="2"/>
              <a:buChar char="§"/>
            </a:pPr>
            <a:endParaRPr lang="en-US" dirty="0">
              <a:solidFill>
                <a:schemeClr val="tx1"/>
              </a:solidFill>
            </a:endParaRPr>
          </a:p>
          <a:p>
            <a:pPr marL="914400" lvl="1" indent="-457200" algn="l">
              <a:buFont typeface="Wingdings" panose="05000000000000000000" pitchFamily="2" charset="2"/>
              <a:buChar char="§"/>
            </a:pPr>
            <a:endParaRPr lang="en-US" dirty="0">
              <a:solidFill>
                <a:schemeClr val="tx1"/>
              </a:solidFill>
            </a:endParaRPr>
          </a:p>
          <a:p>
            <a:pPr marL="914400" lvl="1" indent="-457200" algn="l">
              <a:buFont typeface="Wingdings" panose="05000000000000000000" pitchFamily="2" charset="2"/>
              <a:buChar char="§"/>
            </a:pPr>
            <a:endParaRPr lang="en-US" dirty="0">
              <a:solidFill>
                <a:schemeClr val="tx1"/>
              </a:solidFill>
            </a:endParaRPr>
          </a:p>
          <a:p>
            <a:pPr marL="914400" lvl="1" indent="-457200" algn="l">
              <a:buFont typeface="Wingdings" panose="05000000000000000000" pitchFamily="2" charset="2"/>
              <a:buChar char="§"/>
            </a:pPr>
            <a:r>
              <a:rPr lang="en-US" dirty="0">
                <a:solidFill>
                  <a:schemeClr val="tx1"/>
                </a:solidFill>
              </a:rPr>
              <a:t>Sign/initial and date all pages attached to record books of Secretary and Treasurer at the time of the audit</a:t>
            </a:r>
          </a:p>
          <a:p>
            <a:pPr marL="914400" lvl="1" indent="-457200" algn="l">
              <a:buFont typeface="Wingdings" panose="05000000000000000000" pitchFamily="2" charset="2"/>
              <a:buChar char="§"/>
            </a:pPr>
            <a:r>
              <a:rPr lang="en-US" dirty="0">
                <a:solidFill>
                  <a:schemeClr val="tx1"/>
                </a:solidFill>
              </a:rPr>
              <a:t>Submit and read the written audit report during a VFW Auxiliary meeting.</a:t>
            </a:r>
          </a:p>
          <a:p>
            <a:pPr lvl="1" algn="l"/>
            <a:endParaRPr lang="en-US" dirty="0">
              <a:solidFill>
                <a:schemeClr val="tx1"/>
              </a:solidFill>
            </a:endParaRPr>
          </a:p>
        </p:txBody>
      </p:sp>
      <p:sp>
        <p:nvSpPr>
          <p:cNvPr id="4" name="Slide Number Placeholder 3"/>
          <p:cNvSpPr>
            <a:spLocks noGrp="1"/>
          </p:cNvSpPr>
          <p:nvPr>
            <p:ph type="sldNum" sz="quarter" idx="12"/>
          </p:nvPr>
        </p:nvSpPr>
        <p:spPr/>
        <p:txBody>
          <a:bodyPr/>
          <a:lstStyle/>
          <a:p>
            <a:fld id="{EADA9298-2A2E-4036-9674-82D91751E2A6}" type="slidenum">
              <a:rPr lang="en-US" smtClean="0"/>
              <a:t>12</a:t>
            </a:fld>
            <a:endParaRPr lang="en-US" dirty="0"/>
          </a:p>
        </p:txBody>
      </p:sp>
      <p:pic>
        <p:nvPicPr>
          <p:cNvPr id="6" name="Picture 5">
            <a:extLst>
              <a:ext uri="{FF2B5EF4-FFF2-40B4-BE49-F238E27FC236}">
                <a16:creationId xmlns:a16="http://schemas.microsoft.com/office/drawing/2014/main" id="{B69803F2-9C2C-4F3D-B182-E58C9F5D5BA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057401" y="1600200"/>
            <a:ext cx="5029199" cy="3523696"/>
          </a:xfrm>
          <a:prstGeom prst="rect">
            <a:avLst/>
          </a:prstGeom>
        </p:spPr>
      </p:pic>
    </p:spTree>
    <p:extLst>
      <p:ext uri="{BB962C8B-B14F-4D97-AF65-F5344CB8AC3E}">
        <p14:creationId xmlns:p14="http://schemas.microsoft.com/office/powerpoint/2010/main" val="2435158349"/>
      </p:ext>
    </p:extLst>
  </p:cSld>
  <p:clrMapOvr>
    <a:masterClrMapping/>
  </p:clrMapOvr>
  <p:transition spd="slow">
    <p:wheel spokes="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1143000"/>
            <a:ext cx="6781800" cy="914400"/>
          </a:xfrm>
        </p:spPr>
        <p:txBody>
          <a:bodyPr>
            <a:normAutofit/>
          </a:bodyPr>
          <a:lstStyle/>
          <a:p>
            <a:r>
              <a:rPr lang="en-US" dirty="0"/>
              <a:t>Trustees and Audits</a:t>
            </a:r>
          </a:p>
        </p:txBody>
      </p:sp>
      <p:sp>
        <p:nvSpPr>
          <p:cNvPr id="3" name="Subtitle 2"/>
          <p:cNvSpPr>
            <a:spLocks noGrp="1"/>
          </p:cNvSpPr>
          <p:nvPr>
            <p:ph type="subTitle" idx="1"/>
          </p:nvPr>
        </p:nvSpPr>
        <p:spPr>
          <a:xfrm>
            <a:off x="381000" y="2057400"/>
            <a:ext cx="8305800" cy="4114800"/>
          </a:xfrm>
        </p:spPr>
        <p:txBody>
          <a:bodyPr>
            <a:normAutofit lnSpcReduction="10000"/>
          </a:bodyPr>
          <a:lstStyle/>
          <a:p>
            <a:pPr marL="914400" lvl="1" indent="-457200" algn="l">
              <a:buFont typeface="Wingdings" panose="05000000000000000000" pitchFamily="2" charset="2"/>
              <a:buChar char="§"/>
            </a:pPr>
            <a:r>
              <a:rPr lang="en-US" dirty="0">
                <a:solidFill>
                  <a:schemeClr val="tx1"/>
                </a:solidFill>
              </a:rPr>
              <a:t>Verify all expenditures of the VFW Auxiliary and certify by their signatures to the correctness of each bill before payment may be made</a:t>
            </a:r>
          </a:p>
          <a:p>
            <a:pPr marL="914400" lvl="1" indent="-457200" algn="l">
              <a:buFont typeface="Wingdings" panose="05000000000000000000" pitchFamily="2" charset="2"/>
              <a:buChar char="§"/>
            </a:pPr>
            <a:r>
              <a:rPr lang="en-US" dirty="0">
                <a:solidFill>
                  <a:schemeClr val="tx1"/>
                </a:solidFill>
              </a:rPr>
              <a:t>Shall audit the records and accounts of all committees, Officers and members having to do with the receipt and expenditure of the VFW Auxiliary funds and perform such other duties incident to their office as the VFW Auxiliary may direct or the law require</a:t>
            </a:r>
          </a:p>
          <a:p>
            <a:pPr marL="1371600" lvl="2" indent="-457200" algn="l">
              <a:buFont typeface="Wingdings 2" panose="05020102010507070707" pitchFamily="18" charset="2"/>
              <a:buChar char="§"/>
            </a:pPr>
            <a:r>
              <a:rPr lang="en-US" dirty="0">
                <a:solidFill>
                  <a:schemeClr val="tx1"/>
                </a:solidFill>
              </a:rPr>
              <a:t>990-N ePostcard filing, 8822-B filing, other tax forms </a:t>
            </a:r>
          </a:p>
          <a:p>
            <a:pPr marL="914400" lvl="1" indent="-457200" algn="l">
              <a:buFont typeface="Wingdings" panose="05000000000000000000" pitchFamily="2" charset="2"/>
              <a:buChar char="§"/>
            </a:pPr>
            <a:endParaRPr lang="en-US" dirty="0">
              <a:solidFill>
                <a:schemeClr val="tx1"/>
              </a:solidFill>
            </a:endParaRPr>
          </a:p>
          <a:p>
            <a:pPr lvl="1" algn="l"/>
            <a:endParaRPr lang="en-US" dirty="0">
              <a:solidFill>
                <a:schemeClr val="tx1"/>
              </a:solidFill>
            </a:endParaRPr>
          </a:p>
        </p:txBody>
      </p:sp>
      <p:sp>
        <p:nvSpPr>
          <p:cNvPr id="4" name="Slide Number Placeholder 3"/>
          <p:cNvSpPr>
            <a:spLocks noGrp="1"/>
          </p:cNvSpPr>
          <p:nvPr>
            <p:ph type="sldNum" sz="quarter" idx="12"/>
          </p:nvPr>
        </p:nvSpPr>
        <p:spPr/>
        <p:txBody>
          <a:bodyPr/>
          <a:lstStyle/>
          <a:p>
            <a:fld id="{EADA9298-2A2E-4036-9674-82D91751E2A6}" type="slidenum">
              <a:rPr lang="en-US" smtClean="0"/>
              <a:t>13</a:t>
            </a:fld>
            <a:endParaRPr lang="en-US" dirty="0"/>
          </a:p>
        </p:txBody>
      </p:sp>
    </p:spTree>
    <p:extLst>
      <p:ext uri="{BB962C8B-B14F-4D97-AF65-F5344CB8AC3E}">
        <p14:creationId xmlns:p14="http://schemas.microsoft.com/office/powerpoint/2010/main" val="2367451203"/>
      </p:ext>
    </p:extLst>
  </p:cSld>
  <p:clrMapOvr>
    <a:masterClrMapping/>
  </p:clrMapOvr>
  <p:transition spd="slow">
    <p:wheel spokes="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65F63-7CD6-59F2-62BA-49109963F1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04C93F-2EC3-FC08-5174-135E24B6C590}"/>
              </a:ext>
            </a:extLst>
          </p:cNvPr>
          <p:cNvSpPr>
            <a:spLocks noGrp="1"/>
          </p:cNvSpPr>
          <p:nvPr>
            <p:ph type="ctrTitle"/>
          </p:nvPr>
        </p:nvSpPr>
        <p:spPr>
          <a:xfrm>
            <a:off x="1981200" y="1143000"/>
            <a:ext cx="6781800" cy="914400"/>
          </a:xfrm>
        </p:spPr>
        <p:txBody>
          <a:bodyPr>
            <a:normAutofit/>
          </a:bodyPr>
          <a:lstStyle/>
          <a:p>
            <a:r>
              <a:rPr lang="en-US" dirty="0"/>
              <a:t>Trustees and Audits</a:t>
            </a:r>
          </a:p>
        </p:txBody>
      </p:sp>
      <p:sp>
        <p:nvSpPr>
          <p:cNvPr id="3" name="Subtitle 2">
            <a:extLst>
              <a:ext uri="{FF2B5EF4-FFF2-40B4-BE49-F238E27FC236}">
                <a16:creationId xmlns:a16="http://schemas.microsoft.com/office/drawing/2014/main" id="{3A34C172-B3C2-CF9B-9EFC-91FCFB4A8C28}"/>
              </a:ext>
            </a:extLst>
          </p:cNvPr>
          <p:cNvSpPr>
            <a:spLocks noGrp="1"/>
          </p:cNvSpPr>
          <p:nvPr>
            <p:ph type="subTitle" idx="1"/>
          </p:nvPr>
        </p:nvSpPr>
        <p:spPr>
          <a:xfrm>
            <a:off x="228600" y="2057400"/>
            <a:ext cx="8458200" cy="4114800"/>
          </a:xfrm>
        </p:spPr>
        <p:txBody>
          <a:bodyPr>
            <a:normAutofit/>
          </a:bodyPr>
          <a:lstStyle/>
          <a:p>
            <a:pPr marL="914400" lvl="1" indent="-457200" algn="l">
              <a:buFont typeface="Wingdings" panose="05000000000000000000" pitchFamily="2" charset="2"/>
              <a:buChar char="§"/>
            </a:pPr>
            <a:r>
              <a:rPr lang="en-US" dirty="0">
                <a:solidFill>
                  <a:schemeClr val="tx1"/>
                </a:solidFill>
              </a:rPr>
              <a:t>Review, date and sign/initial statements containing reports of the debit card transactions every month to ensure that all debit card purchases were made in accordance with votes of the Auxiliary and/or standing rules</a:t>
            </a:r>
          </a:p>
          <a:p>
            <a:pPr marL="914400" lvl="1" indent="-457200" algn="l">
              <a:buFont typeface="Wingdings" panose="05000000000000000000" pitchFamily="2" charset="2"/>
              <a:buChar char="§"/>
            </a:pPr>
            <a:r>
              <a:rPr lang="en-US" dirty="0">
                <a:solidFill>
                  <a:schemeClr val="tx1"/>
                </a:solidFill>
              </a:rPr>
              <a:t>If the Auxiliary voted to accept payment by credit and/or debit card, record of transactions must be provided to the Trustees at each audit</a:t>
            </a:r>
          </a:p>
        </p:txBody>
      </p:sp>
      <p:sp>
        <p:nvSpPr>
          <p:cNvPr id="4" name="Slide Number Placeholder 3">
            <a:extLst>
              <a:ext uri="{FF2B5EF4-FFF2-40B4-BE49-F238E27FC236}">
                <a16:creationId xmlns:a16="http://schemas.microsoft.com/office/drawing/2014/main" id="{F70C4C30-83E7-DB1B-43B4-907FA769E8D6}"/>
              </a:ext>
            </a:extLst>
          </p:cNvPr>
          <p:cNvSpPr>
            <a:spLocks noGrp="1"/>
          </p:cNvSpPr>
          <p:nvPr>
            <p:ph type="sldNum" sz="quarter" idx="12"/>
          </p:nvPr>
        </p:nvSpPr>
        <p:spPr/>
        <p:txBody>
          <a:bodyPr/>
          <a:lstStyle/>
          <a:p>
            <a:fld id="{EADA9298-2A2E-4036-9674-82D91751E2A6}" type="slidenum">
              <a:rPr lang="en-US" smtClean="0"/>
              <a:t>14</a:t>
            </a:fld>
            <a:endParaRPr lang="en-US" dirty="0"/>
          </a:p>
        </p:txBody>
      </p:sp>
    </p:spTree>
    <p:extLst>
      <p:ext uri="{BB962C8B-B14F-4D97-AF65-F5344CB8AC3E}">
        <p14:creationId xmlns:p14="http://schemas.microsoft.com/office/powerpoint/2010/main" val="1607645055"/>
      </p:ext>
    </p:extLst>
  </p:cSld>
  <p:clrMapOvr>
    <a:masterClrMapping/>
  </p:clrMapOvr>
  <p:transition spd="slow">
    <p:wheel spokes="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1143000"/>
            <a:ext cx="6781800" cy="914400"/>
          </a:xfrm>
        </p:spPr>
        <p:txBody>
          <a:bodyPr>
            <a:normAutofit/>
          </a:bodyPr>
          <a:lstStyle/>
          <a:p>
            <a:r>
              <a:rPr lang="en-US" dirty="0"/>
              <a:t>Trustees and Audits</a:t>
            </a:r>
          </a:p>
        </p:txBody>
      </p:sp>
      <p:sp>
        <p:nvSpPr>
          <p:cNvPr id="3" name="Subtitle 2"/>
          <p:cNvSpPr>
            <a:spLocks noGrp="1"/>
          </p:cNvSpPr>
          <p:nvPr>
            <p:ph type="subTitle" idx="1"/>
          </p:nvPr>
        </p:nvSpPr>
        <p:spPr>
          <a:xfrm>
            <a:off x="381000" y="2057400"/>
            <a:ext cx="8305800" cy="4114800"/>
          </a:xfrm>
        </p:spPr>
        <p:txBody>
          <a:bodyPr>
            <a:normAutofit fontScale="92500" lnSpcReduction="20000"/>
          </a:bodyPr>
          <a:lstStyle/>
          <a:p>
            <a:pPr marL="914400" lvl="1" indent="-457200" algn="l">
              <a:buFont typeface="Wingdings" panose="05000000000000000000" pitchFamily="2" charset="2"/>
              <a:buChar char="§"/>
            </a:pPr>
            <a:r>
              <a:rPr lang="en-US" dirty="0">
                <a:solidFill>
                  <a:schemeClr val="tx1"/>
                </a:solidFill>
              </a:rPr>
              <a:t>See that the offices of President and Treasurer are bonded with an indemnity company authorized by National HQ or the Department</a:t>
            </a:r>
          </a:p>
          <a:p>
            <a:pPr marL="1371600" lvl="2" indent="-457200" algn="l">
              <a:buFont typeface="Wingdings 2" panose="05020102010507070707" pitchFamily="18" charset="2"/>
              <a:buChar char="¤"/>
            </a:pPr>
            <a:r>
              <a:rPr lang="en-US" dirty="0">
                <a:solidFill>
                  <a:schemeClr val="tx1"/>
                </a:solidFill>
              </a:rPr>
              <a:t>The bond must be in a sum at least double the amount of funds and value of property for which, so far as can be anticipated, the President and Treasurer may be accountable</a:t>
            </a:r>
          </a:p>
          <a:p>
            <a:pPr marL="1371600" lvl="2" indent="-457200" algn="l">
              <a:buFont typeface="Wingdings 2" panose="05020102010507070707" pitchFamily="18" charset="2"/>
              <a:buChar char="¤"/>
            </a:pPr>
            <a:r>
              <a:rPr lang="en-US" dirty="0">
                <a:solidFill>
                  <a:schemeClr val="tx1"/>
                </a:solidFill>
              </a:rPr>
              <a:t>The amount of the bond shall be </a:t>
            </a:r>
            <a:r>
              <a:rPr lang="en-US" b="1" u="sng" dirty="0">
                <a:solidFill>
                  <a:schemeClr val="tx1"/>
                </a:solidFill>
              </a:rPr>
              <a:t>approved by the body </a:t>
            </a:r>
            <a:r>
              <a:rPr lang="en-US" dirty="0">
                <a:solidFill>
                  <a:schemeClr val="tx1"/>
                </a:solidFill>
              </a:rPr>
              <a:t>and bond premium paid from their funds</a:t>
            </a:r>
          </a:p>
          <a:p>
            <a:pPr marL="1371600" lvl="2" indent="-457200" algn="l">
              <a:buFont typeface="Wingdings 2" panose="05020102010507070707" pitchFamily="18" charset="2"/>
              <a:buChar char="¤"/>
            </a:pPr>
            <a:r>
              <a:rPr lang="en-US" dirty="0">
                <a:solidFill>
                  <a:schemeClr val="tx1"/>
                </a:solidFill>
              </a:rPr>
              <a:t>The office of President shall hold the original bond of both offices</a:t>
            </a:r>
          </a:p>
          <a:p>
            <a:pPr marL="1371600" lvl="2" indent="-457200" algn="l">
              <a:buFont typeface="Wingdings 2" panose="05020102010507070707" pitchFamily="18" charset="2"/>
              <a:buChar char="¤"/>
            </a:pPr>
            <a:r>
              <a:rPr lang="en-US" dirty="0">
                <a:solidFill>
                  <a:schemeClr val="tx1"/>
                </a:solidFill>
              </a:rPr>
              <a:t>A copy of the bond shall be incorporated into the minutes each year.</a:t>
            </a:r>
          </a:p>
          <a:p>
            <a:pPr marL="914400" lvl="1" indent="-457200" algn="l">
              <a:buFont typeface="Wingdings" panose="05000000000000000000" pitchFamily="2" charset="2"/>
              <a:buChar char="§"/>
            </a:pPr>
            <a:endParaRPr lang="en-US" dirty="0">
              <a:solidFill>
                <a:schemeClr val="tx1"/>
              </a:solidFill>
            </a:endParaRPr>
          </a:p>
          <a:p>
            <a:pPr lvl="1" algn="l"/>
            <a:endParaRPr lang="en-US" dirty="0">
              <a:solidFill>
                <a:schemeClr val="tx1"/>
              </a:solidFill>
            </a:endParaRPr>
          </a:p>
        </p:txBody>
      </p:sp>
      <p:sp>
        <p:nvSpPr>
          <p:cNvPr id="4" name="Slide Number Placeholder 3"/>
          <p:cNvSpPr>
            <a:spLocks noGrp="1"/>
          </p:cNvSpPr>
          <p:nvPr>
            <p:ph type="sldNum" sz="quarter" idx="12"/>
          </p:nvPr>
        </p:nvSpPr>
        <p:spPr/>
        <p:txBody>
          <a:bodyPr/>
          <a:lstStyle/>
          <a:p>
            <a:fld id="{EADA9298-2A2E-4036-9674-82D91751E2A6}" type="slidenum">
              <a:rPr lang="en-US" smtClean="0"/>
              <a:t>15</a:t>
            </a:fld>
            <a:endParaRPr lang="en-US" dirty="0"/>
          </a:p>
        </p:txBody>
      </p:sp>
    </p:spTree>
    <p:extLst>
      <p:ext uri="{BB962C8B-B14F-4D97-AF65-F5344CB8AC3E}">
        <p14:creationId xmlns:p14="http://schemas.microsoft.com/office/powerpoint/2010/main" val="1131783818"/>
      </p:ext>
    </p:extLst>
  </p:cSld>
  <p:clrMapOvr>
    <a:masterClrMapping/>
  </p:clrMapOvr>
  <p:transition spd="slow">
    <p:wheel spokes="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1143000"/>
            <a:ext cx="6781800" cy="914400"/>
          </a:xfrm>
        </p:spPr>
        <p:txBody>
          <a:bodyPr>
            <a:normAutofit/>
          </a:bodyPr>
          <a:lstStyle/>
          <a:p>
            <a:r>
              <a:rPr lang="en-US" dirty="0"/>
              <a:t>Trustees and Audits</a:t>
            </a:r>
          </a:p>
        </p:txBody>
      </p:sp>
      <p:sp>
        <p:nvSpPr>
          <p:cNvPr id="3" name="Subtitle 2"/>
          <p:cNvSpPr>
            <a:spLocks noGrp="1"/>
          </p:cNvSpPr>
          <p:nvPr>
            <p:ph type="subTitle" idx="1"/>
          </p:nvPr>
        </p:nvSpPr>
        <p:spPr>
          <a:xfrm>
            <a:off x="381000" y="2057400"/>
            <a:ext cx="8305800" cy="4114800"/>
          </a:xfrm>
        </p:spPr>
        <p:txBody>
          <a:bodyPr>
            <a:normAutofit fontScale="92500" lnSpcReduction="10000"/>
          </a:bodyPr>
          <a:lstStyle/>
          <a:p>
            <a:pPr marL="457200" indent="-457200" algn="l">
              <a:buFont typeface="Wingdings" panose="05000000000000000000" pitchFamily="2" charset="2"/>
              <a:buChar char="§"/>
            </a:pPr>
            <a:r>
              <a:rPr lang="en-US" dirty="0">
                <a:solidFill>
                  <a:schemeClr val="tx1"/>
                </a:solidFill>
              </a:rPr>
              <a:t>Negligence on the part of the Trustees in carrying out the mandates of Section 814 of the Bylaws, or in attending audits, shall make them individually and collectively responsible, with any others, for any discrepancy</a:t>
            </a:r>
          </a:p>
          <a:p>
            <a:pPr marL="457200" indent="-457200" algn="l">
              <a:buFont typeface="Wingdings" panose="05000000000000000000" pitchFamily="2" charset="2"/>
              <a:buChar char="§"/>
            </a:pPr>
            <a:r>
              <a:rPr lang="en-US" dirty="0">
                <a:solidFill>
                  <a:schemeClr val="tx1"/>
                </a:solidFill>
              </a:rPr>
              <a:t>Sec 308 of Bylaws - Any VFW Auxiliary in arrears for failure to bond or to make quarterly audits will be deprived of VFW Auxiliary representation on all levels</a:t>
            </a:r>
          </a:p>
          <a:p>
            <a:pPr marL="457200" indent="-457200" algn="l">
              <a:buFont typeface="Wingdings 2" panose="05020102010507070707" pitchFamily="18" charset="2"/>
              <a:buChar char="¨"/>
            </a:pPr>
            <a:endParaRPr lang="en-US" dirty="0">
              <a:solidFill>
                <a:schemeClr val="tx1"/>
              </a:solidFill>
            </a:endParaRPr>
          </a:p>
          <a:p>
            <a:pPr lvl="1" algn="l"/>
            <a:endParaRPr lang="en-US" dirty="0">
              <a:solidFill>
                <a:schemeClr val="tx1"/>
              </a:solidFill>
            </a:endParaRPr>
          </a:p>
        </p:txBody>
      </p:sp>
      <p:sp>
        <p:nvSpPr>
          <p:cNvPr id="4" name="Slide Number Placeholder 3"/>
          <p:cNvSpPr>
            <a:spLocks noGrp="1"/>
          </p:cNvSpPr>
          <p:nvPr>
            <p:ph type="sldNum" sz="quarter" idx="12"/>
          </p:nvPr>
        </p:nvSpPr>
        <p:spPr/>
        <p:txBody>
          <a:bodyPr/>
          <a:lstStyle/>
          <a:p>
            <a:fld id="{EADA9298-2A2E-4036-9674-82D91751E2A6}" type="slidenum">
              <a:rPr lang="en-US" smtClean="0"/>
              <a:t>16</a:t>
            </a:fld>
            <a:endParaRPr lang="en-US" dirty="0"/>
          </a:p>
        </p:txBody>
      </p:sp>
    </p:spTree>
    <p:extLst>
      <p:ext uri="{BB962C8B-B14F-4D97-AF65-F5344CB8AC3E}">
        <p14:creationId xmlns:p14="http://schemas.microsoft.com/office/powerpoint/2010/main" val="1815833376"/>
      </p:ext>
    </p:extLst>
  </p:cSld>
  <p:clrMapOvr>
    <a:masterClrMapping/>
  </p:clrMapOvr>
  <p:transition spd="slow">
    <p:wheel spokes="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2800" y="2981325"/>
            <a:ext cx="1676400" cy="1743075"/>
          </a:xfrm>
          <a:prstGeom prst="rect">
            <a:avLst/>
          </a:prstGeom>
        </p:spPr>
      </p:pic>
      <p:sp>
        <p:nvSpPr>
          <p:cNvPr id="2" name="Title 1"/>
          <p:cNvSpPr>
            <a:spLocks noGrp="1"/>
          </p:cNvSpPr>
          <p:nvPr>
            <p:ph type="ctrTitle"/>
          </p:nvPr>
        </p:nvSpPr>
        <p:spPr>
          <a:xfrm>
            <a:off x="1981200" y="1143000"/>
            <a:ext cx="6781800" cy="914400"/>
          </a:xfrm>
        </p:spPr>
        <p:txBody>
          <a:bodyPr>
            <a:normAutofit/>
          </a:bodyPr>
          <a:lstStyle/>
          <a:p>
            <a:r>
              <a:rPr lang="en-US" dirty="0"/>
              <a:t>Preparing for an Audit</a:t>
            </a:r>
          </a:p>
        </p:txBody>
      </p:sp>
      <p:sp>
        <p:nvSpPr>
          <p:cNvPr id="3" name="Subtitle 2"/>
          <p:cNvSpPr>
            <a:spLocks noGrp="1"/>
          </p:cNvSpPr>
          <p:nvPr>
            <p:ph type="subTitle" idx="1"/>
          </p:nvPr>
        </p:nvSpPr>
        <p:spPr>
          <a:xfrm>
            <a:off x="381000" y="1905000"/>
            <a:ext cx="8305800" cy="4267200"/>
          </a:xfrm>
        </p:spPr>
        <p:txBody>
          <a:bodyPr>
            <a:normAutofit fontScale="85000" lnSpcReduction="20000"/>
          </a:bodyPr>
          <a:lstStyle/>
          <a:p>
            <a:pPr algn="l"/>
            <a:endParaRPr lang="en-US" dirty="0">
              <a:solidFill>
                <a:schemeClr val="tx1"/>
              </a:solidFill>
            </a:endParaRPr>
          </a:p>
          <a:p>
            <a:pPr marL="457200" indent="-457200" algn="l">
              <a:buFont typeface="Wingdings 2" panose="05020102010507070707" pitchFamily="18" charset="2"/>
              <a:buChar char="¨"/>
            </a:pPr>
            <a:r>
              <a:rPr lang="en-US" dirty="0">
                <a:solidFill>
                  <a:schemeClr val="tx1"/>
                </a:solidFill>
              </a:rPr>
              <a:t>Items to have available:</a:t>
            </a:r>
          </a:p>
          <a:p>
            <a:pPr marL="914400" lvl="1" indent="-457200" algn="l">
              <a:buFont typeface="Wingdings" panose="05000000000000000000" pitchFamily="2" charset="2"/>
              <a:buChar char="§"/>
            </a:pPr>
            <a:r>
              <a:rPr lang="en-US" dirty="0">
                <a:solidFill>
                  <a:schemeClr val="tx1"/>
                </a:solidFill>
              </a:rPr>
              <a:t>Permanent record books of the Treasurer and Secretary</a:t>
            </a:r>
          </a:p>
          <a:p>
            <a:pPr marL="914400" lvl="1" indent="-457200" algn="l">
              <a:buFont typeface="Wingdings" panose="05000000000000000000" pitchFamily="2" charset="2"/>
              <a:buChar char="§"/>
            </a:pPr>
            <a:r>
              <a:rPr lang="en-US" dirty="0">
                <a:solidFill>
                  <a:schemeClr val="tx1"/>
                </a:solidFill>
              </a:rPr>
              <a:t>The checkbook</a:t>
            </a:r>
          </a:p>
          <a:p>
            <a:pPr marL="914400" lvl="1" indent="-457200" algn="l">
              <a:buFont typeface="Wingdings" panose="05000000000000000000" pitchFamily="2" charset="2"/>
              <a:buChar char="§"/>
            </a:pPr>
            <a:r>
              <a:rPr lang="en-US" dirty="0">
                <a:solidFill>
                  <a:schemeClr val="tx1"/>
                </a:solidFill>
              </a:rPr>
              <a:t>Any savings books or investments</a:t>
            </a:r>
          </a:p>
          <a:p>
            <a:pPr marL="914400" lvl="1" indent="-457200" algn="l">
              <a:buFont typeface="Wingdings" panose="05000000000000000000" pitchFamily="2" charset="2"/>
              <a:buChar char="§"/>
            </a:pPr>
            <a:r>
              <a:rPr lang="en-US" dirty="0">
                <a:solidFill>
                  <a:schemeClr val="tx1"/>
                </a:solidFill>
              </a:rPr>
              <a:t>Cash receipts book</a:t>
            </a:r>
          </a:p>
          <a:p>
            <a:pPr marL="914400" lvl="1" indent="-457200" algn="l">
              <a:buFont typeface="Wingdings" panose="05000000000000000000" pitchFamily="2" charset="2"/>
              <a:buChar char="§"/>
            </a:pPr>
            <a:r>
              <a:rPr lang="en-US" dirty="0">
                <a:solidFill>
                  <a:schemeClr val="tx1"/>
                </a:solidFill>
              </a:rPr>
              <a:t>Receipts and bills</a:t>
            </a:r>
          </a:p>
          <a:p>
            <a:pPr marL="914400" lvl="1" indent="-457200" algn="l">
              <a:buFont typeface="Wingdings" panose="05000000000000000000" pitchFamily="2" charset="2"/>
              <a:buChar char="§"/>
            </a:pPr>
            <a:r>
              <a:rPr lang="en-US" dirty="0">
                <a:solidFill>
                  <a:schemeClr val="tx1"/>
                </a:solidFill>
              </a:rPr>
              <a:t>Membership records such as Transmittals, Comprehensive Membership Report (CMR), Dues Paid By-Membership Report, Deceased Members Report, Transferred Members Report, and Unpaid Members Report</a:t>
            </a:r>
          </a:p>
          <a:p>
            <a:pPr algn="l"/>
            <a:endParaRPr lang="en-US" dirty="0">
              <a:solidFill>
                <a:schemeClr val="tx1"/>
              </a:solidFill>
            </a:endParaRPr>
          </a:p>
          <a:p>
            <a:pPr lvl="1" algn="l"/>
            <a:endParaRPr lang="en-US" dirty="0">
              <a:solidFill>
                <a:schemeClr val="tx1"/>
              </a:solidFill>
            </a:endParaRPr>
          </a:p>
        </p:txBody>
      </p:sp>
      <p:sp>
        <p:nvSpPr>
          <p:cNvPr id="4" name="Slide Number Placeholder 3"/>
          <p:cNvSpPr>
            <a:spLocks noGrp="1"/>
          </p:cNvSpPr>
          <p:nvPr>
            <p:ph type="sldNum" sz="quarter" idx="12"/>
          </p:nvPr>
        </p:nvSpPr>
        <p:spPr/>
        <p:txBody>
          <a:bodyPr/>
          <a:lstStyle/>
          <a:p>
            <a:fld id="{EADA9298-2A2E-4036-9674-82D91751E2A6}" type="slidenum">
              <a:rPr lang="en-US" smtClean="0"/>
              <a:t>17</a:t>
            </a:fld>
            <a:endParaRPr lang="en-US" dirty="0"/>
          </a:p>
        </p:txBody>
      </p:sp>
    </p:spTree>
    <p:extLst>
      <p:ext uri="{BB962C8B-B14F-4D97-AF65-F5344CB8AC3E}">
        <p14:creationId xmlns:p14="http://schemas.microsoft.com/office/powerpoint/2010/main" val="63246013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1143000"/>
            <a:ext cx="6781800" cy="914400"/>
          </a:xfrm>
        </p:spPr>
        <p:txBody>
          <a:bodyPr>
            <a:normAutofit/>
          </a:bodyPr>
          <a:lstStyle/>
          <a:p>
            <a:r>
              <a:rPr lang="en-US" dirty="0"/>
              <a:t>Preparing for an Audit</a:t>
            </a:r>
          </a:p>
        </p:txBody>
      </p:sp>
      <p:sp>
        <p:nvSpPr>
          <p:cNvPr id="3" name="Subtitle 2"/>
          <p:cNvSpPr>
            <a:spLocks noGrp="1"/>
          </p:cNvSpPr>
          <p:nvPr>
            <p:ph type="subTitle" idx="1"/>
          </p:nvPr>
        </p:nvSpPr>
        <p:spPr>
          <a:xfrm>
            <a:off x="381000" y="1905000"/>
            <a:ext cx="8305800" cy="4267200"/>
          </a:xfrm>
        </p:spPr>
        <p:txBody>
          <a:bodyPr>
            <a:normAutofit fontScale="92500" lnSpcReduction="20000"/>
          </a:bodyPr>
          <a:lstStyle/>
          <a:p>
            <a:pPr algn="l"/>
            <a:endParaRPr lang="en-US" dirty="0">
              <a:solidFill>
                <a:schemeClr val="tx1"/>
              </a:solidFill>
            </a:endParaRPr>
          </a:p>
          <a:p>
            <a:pPr marL="914400" lvl="1" indent="-457200" algn="l">
              <a:buFont typeface="Wingdings" panose="05000000000000000000" pitchFamily="2" charset="2"/>
              <a:buChar char="§"/>
            </a:pPr>
            <a:r>
              <a:rPr lang="en-US" dirty="0">
                <a:solidFill>
                  <a:schemeClr val="tx1"/>
                </a:solidFill>
              </a:rPr>
              <a:t>All Treasurer’s Reports given at each meeting</a:t>
            </a:r>
          </a:p>
          <a:p>
            <a:pPr marL="914400" lvl="1" indent="-457200" algn="l">
              <a:buFont typeface="Wingdings" panose="05000000000000000000" pitchFamily="2" charset="2"/>
              <a:buChar char="§"/>
            </a:pPr>
            <a:r>
              <a:rPr lang="en-US" dirty="0">
                <a:solidFill>
                  <a:schemeClr val="tx1"/>
                </a:solidFill>
              </a:rPr>
              <a:t>Minutes of each meeting</a:t>
            </a:r>
          </a:p>
          <a:p>
            <a:pPr marL="914400" lvl="1" indent="-457200" algn="l">
              <a:buFont typeface="Wingdings" panose="05000000000000000000" pitchFamily="2" charset="2"/>
              <a:buChar char="§"/>
            </a:pPr>
            <a:r>
              <a:rPr lang="en-US" dirty="0">
                <a:solidFill>
                  <a:schemeClr val="tx1"/>
                </a:solidFill>
              </a:rPr>
              <a:t>Bank Statements along with cancelled checks</a:t>
            </a:r>
          </a:p>
          <a:p>
            <a:pPr marL="914400" lvl="1" indent="-457200" algn="l">
              <a:buFont typeface="Wingdings" panose="05000000000000000000" pitchFamily="2" charset="2"/>
              <a:buChar char="§"/>
            </a:pPr>
            <a:r>
              <a:rPr lang="en-US" dirty="0">
                <a:solidFill>
                  <a:schemeClr val="tx1"/>
                </a:solidFill>
              </a:rPr>
              <a:t>Statements of transactions from 3</a:t>
            </a:r>
            <a:r>
              <a:rPr lang="en-US" baseline="30000" dirty="0">
                <a:solidFill>
                  <a:schemeClr val="tx1"/>
                </a:solidFill>
              </a:rPr>
              <a:t>rd</a:t>
            </a:r>
            <a:r>
              <a:rPr lang="en-US" dirty="0">
                <a:solidFill>
                  <a:schemeClr val="tx1"/>
                </a:solidFill>
              </a:rPr>
              <a:t> party processor (if applicable)</a:t>
            </a:r>
          </a:p>
          <a:p>
            <a:pPr marL="914400" lvl="1" indent="-457200" algn="l">
              <a:buFont typeface="Wingdings" panose="05000000000000000000" pitchFamily="2" charset="2"/>
              <a:buChar char="§"/>
            </a:pPr>
            <a:r>
              <a:rPr lang="en-US" dirty="0">
                <a:solidFill>
                  <a:schemeClr val="tx1"/>
                </a:solidFill>
              </a:rPr>
              <a:t>Copy of the most recent audit</a:t>
            </a:r>
          </a:p>
          <a:p>
            <a:pPr marL="1371600" lvl="2" indent="-457200" algn="l">
              <a:buFont typeface="Wingdings 2" panose="05020102010507070707" pitchFamily="18" charset="2"/>
              <a:buChar char="¤"/>
            </a:pPr>
            <a:r>
              <a:rPr lang="en-US" dirty="0">
                <a:solidFill>
                  <a:schemeClr val="tx1"/>
                </a:solidFill>
              </a:rPr>
              <a:t>Ending balances of previous audit are beginning balances of current audit</a:t>
            </a:r>
          </a:p>
          <a:p>
            <a:pPr marL="914400" lvl="1" indent="-457200" algn="l">
              <a:buFont typeface="Wingdings" panose="05000000000000000000" pitchFamily="2" charset="2"/>
              <a:buChar char="§"/>
            </a:pPr>
            <a:r>
              <a:rPr lang="en-US" dirty="0">
                <a:solidFill>
                  <a:schemeClr val="tx1"/>
                </a:solidFill>
              </a:rPr>
              <a:t>Copy of Standing Rules (if applicable)</a:t>
            </a:r>
          </a:p>
          <a:p>
            <a:pPr marL="914400" lvl="1" indent="-457200" algn="l">
              <a:buFont typeface="Wingdings" panose="05000000000000000000" pitchFamily="2" charset="2"/>
              <a:buChar char="§"/>
            </a:pPr>
            <a:r>
              <a:rPr lang="en-US" dirty="0">
                <a:solidFill>
                  <a:schemeClr val="tx1"/>
                </a:solidFill>
              </a:rPr>
              <a:t>Blank Audit Forms</a:t>
            </a:r>
          </a:p>
          <a:p>
            <a:pPr algn="l"/>
            <a:endParaRPr lang="en-US" dirty="0">
              <a:solidFill>
                <a:schemeClr val="tx1"/>
              </a:solidFill>
            </a:endParaRPr>
          </a:p>
          <a:p>
            <a:pPr lvl="1" algn="l"/>
            <a:endParaRPr lang="en-US" dirty="0">
              <a:solidFill>
                <a:schemeClr val="tx1"/>
              </a:solidFill>
            </a:endParaRPr>
          </a:p>
        </p:txBody>
      </p:sp>
      <p:sp>
        <p:nvSpPr>
          <p:cNvPr id="4" name="Slide Number Placeholder 3"/>
          <p:cNvSpPr>
            <a:spLocks noGrp="1"/>
          </p:cNvSpPr>
          <p:nvPr>
            <p:ph type="sldNum" sz="quarter" idx="12"/>
          </p:nvPr>
        </p:nvSpPr>
        <p:spPr/>
        <p:txBody>
          <a:bodyPr/>
          <a:lstStyle/>
          <a:p>
            <a:fld id="{EADA9298-2A2E-4036-9674-82D91751E2A6}" type="slidenum">
              <a:rPr lang="en-US" smtClean="0"/>
              <a:t>18</a:t>
            </a:fld>
            <a:endParaRPr lang="en-US" dirty="0"/>
          </a:p>
        </p:txBody>
      </p:sp>
    </p:spTree>
    <p:extLst>
      <p:ext uri="{BB962C8B-B14F-4D97-AF65-F5344CB8AC3E}">
        <p14:creationId xmlns:p14="http://schemas.microsoft.com/office/powerpoint/2010/main" val="361676743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EADA9298-2A2E-4036-9674-82D91751E2A6}" type="slidenum">
              <a:rPr lang="en-US" smtClean="0"/>
              <a:t>19</a:t>
            </a:fld>
            <a:endParaRPr lang="en-US" dirty="0"/>
          </a:p>
        </p:txBody>
      </p:sp>
      <p:pic>
        <p:nvPicPr>
          <p:cNvPr id="4" name="Picture 3"/>
          <p:cNvPicPr>
            <a:picLocks noChangeAspect="1"/>
          </p:cNvPicPr>
          <p:nvPr/>
        </p:nvPicPr>
        <p:blipFill>
          <a:blip r:embed="rId2"/>
          <a:stretch>
            <a:fillRect/>
          </a:stretch>
        </p:blipFill>
        <p:spPr>
          <a:xfrm>
            <a:off x="1828800" y="977424"/>
            <a:ext cx="6858000" cy="5423376"/>
          </a:xfrm>
          <a:prstGeom prst="rect">
            <a:avLst/>
          </a:prstGeom>
        </p:spPr>
      </p:pic>
    </p:spTree>
    <p:extLst>
      <p:ext uri="{BB962C8B-B14F-4D97-AF65-F5344CB8AC3E}">
        <p14:creationId xmlns:p14="http://schemas.microsoft.com/office/powerpoint/2010/main" val="284184867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1143000"/>
            <a:ext cx="6781800" cy="914400"/>
          </a:xfrm>
        </p:spPr>
        <p:txBody>
          <a:bodyPr>
            <a:normAutofit/>
          </a:bodyPr>
          <a:lstStyle/>
          <a:p>
            <a:r>
              <a:rPr lang="en-US" dirty="0"/>
              <a:t>Auxiliary Secretary</a:t>
            </a:r>
          </a:p>
        </p:txBody>
      </p:sp>
      <p:sp>
        <p:nvSpPr>
          <p:cNvPr id="3" name="Subtitle 2"/>
          <p:cNvSpPr>
            <a:spLocks noGrp="1"/>
          </p:cNvSpPr>
          <p:nvPr>
            <p:ph type="subTitle" idx="1"/>
          </p:nvPr>
        </p:nvSpPr>
        <p:spPr>
          <a:xfrm>
            <a:off x="381000" y="1905000"/>
            <a:ext cx="8305800" cy="4267200"/>
          </a:xfrm>
        </p:spPr>
        <p:txBody>
          <a:bodyPr>
            <a:normAutofit fontScale="92500" lnSpcReduction="20000"/>
          </a:bodyPr>
          <a:lstStyle/>
          <a:p>
            <a:pPr marL="914400" lvl="1" indent="-457200" algn="l">
              <a:buFont typeface="Wingdings 2" panose="05020102010507070707" pitchFamily="18" charset="2"/>
              <a:buChar char="¨"/>
            </a:pPr>
            <a:r>
              <a:rPr lang="en-US" dirty="0">
                <a:solidFill>
                  <a:schemeClr val="tx1"/>
                </a:solidFill>
              </a:rPr>
              <a:t>Per Section 812 of Bylaws – Auxiliary Secretary keeps in books or files:</a:t>
            </a:r>
          </a:p>
          <a:p>
            <a:pPr marL="1371600" lvl="2" indent="-457200" algn="l">
              <a:buFont typeface="Wingdings 2" panose="05020102010507070707" pitchFamily="18" charset="2"/>
              <a:buChar char="¡"/>
            </a:pPr>
            <a:r>
              <a:rPr lang="en-US" dirty="0">
                <a:solidFill>
                  <a:schemeClr val="tx1"/>
                </a:solidFill>
              </a:rPr>
              <a:t>Record of all minutes of each meeting</a:t>
            </a:r>
          </a:p>
          <a:p>
            <a:pPr marL="1828800" lvl="3" indent="-457200" algn="l">
              <a:buFont typeface="Wingdings 2" panose="05020102010507070707" pitchFamily="18" charset="2"/>
              <a:buChar char="¤"/>
            </a:pPr>
            <a:r>
              <a:rPr lang="en-US" dirty="0">
                <a:solidFill>
                  <a:schemeClr val="tx1"/>
                </a:solidFill>
              </a:rPr>
              <a:t>Each page shall be numbered consecutively &amp; provide a space for Trustees to sign/initial and date</a:t>
            </a:r>
          </a:p>
          <a:p>
            <a:pPr marL="1828800" lvl="3" indent="-457200" algn="l">
              <a:buFont typeface="Wingdings 2" panose="05020102010507070707" pitchFamily="18" charset="2"/>
              <a:buChar char="¤"/>
            </a:pPr>
            <a:r>
              <a:rPr lang="en-US" dirty="0">
                <a:solidFill>
                  <a:schemeClr val="tx1"/>
                </a:solidFill>
              </a:rPr>
              <a:t>Treasurer’s reports &amp; audit reports must be in minutes</a:t>
            </a:r>
          </a:p>
          <a:p>
            <a:pPr marL="1828800" lvl="3" indent="-457200" algn="l">
              <a:buFont typeface="Wingdings 2" panose="05020102010507070707" pitchFamily="18" charset="2"/>
              <a:buChar char="¤"/>
            </a:pPr>
            <a:r>
              <a:rPr lang="en-US" dirty="0">
                <a:solidFill>
                  <a:schemeClr val="tx1"/>
                </a:solidFill>
              </a:rPr>
              <a:t>Corrections are made in margins</a:t>
            </a:r>
          </a:p>
          <a:p>
            <a:pPr marL="914400" lvl="1" indent="-457200" algn="l">
              <a:buFont typeface="Wingdings 2" panose="05020102010507070707" pitchFamily="18" charset="2"/>
              <a:buChar char="¨"/>
            </a:pPr>
            <a:r>
              <a:rPr lang="en-US" dirty="0">
                <a:solidFill>
                  <a:schemeClr val="tx1"/>
                </a:solidFill>
              </a:rPr>
              <a:t>What should be in the minutes regarding the audit?</a:t>
            </a:r>
          </a:p>
          <a:p>
            <a:pPr marL="1371600" lvl="2" indent="-457200" algn="l">
              <a:buFont typeface="Wingdings 2" panose="05020102010507070707" pitchFamily="18" charset="2"/>
              <a:buChar char="¡"/>
            </a:pPr>
            <a:r>
              <a:rPr lang="en-US" dirty="0">
                <a:solidFill>
                  <a:schemeClr val="tx1"/>
                </a:solidFill>
              </a:rPr>
              <a:t>A copy of the President &amp; Treasurer bond</a:t>
            </a:r>
          </a:p>
          <a:p>
            <a:pPr marL="1371600" lvl="2" indent="-457200" algn="l">
              <a:buFont typeface="Wingdings 2" panose="05020102010507070707" pitchFamily="18" charset="2"/>
              <a:buChar char="¡"/>
            </a:pPr>
            <a:r>
              <a:rPr lang="en-US" dirty="0">
                <a:solidFill>
                  <a:schemeClr val="tx1"/>
                </a:solidFill>
              </a:rPr>
              <a:t>Copies of Treasurer’s Report</a:t>
            </a:r>
          </a:p>
          <a:p>
            <a:pPr marL="1371600" lvl="2" indent="-457200" algn="l">
              <a:buFont typeface="Wingdings 2" panose="05020102010507070707" pitchFamily="18" charset="2"/>
              <a:buChar char="¡"/>
            </a:pPr>
            <a:r>
              <a:rPr lang="en-US" dirty="0">
                <a:solidFill>
                  <a:schemeClr val="tx1"/>
                </a:solidFill>
              </a:rPr>
              <a:t>Presentation of Bills for payment at each meeting</a:t>
            </a:r>
          </a:p>
          <a:p>
            <a:pPr marL="1371600" lvl="2" indent="-457200" algn="l">
              <a:buFont typeface="Wingdings 2" panose="05020102010507070707" pitchFamily="18" charset="2"/>
              <a:buChar char="¡"/>
            </a:pPr>
            <a:r>
              <a:rPr lang="en-US" dirty="0">
                <a:solidFill>
                  <a:schemeClr val="tx1"/>
                </a:solidFill>
              </a:rPr>
              <a:t>Copies of prior Audits</a:t>
            </a:r>
          </a:p>
          <a:p>
            <a:pPr lvl="1" algn="l"/>
            <a:endParaRPr lang="en-US" dirty="0">
              <a:solidFill>
                <a:schemeClr val="tx1"/>
              </a:solidFill>
            </a:endParaRPr>
          </a:p>
        </p:txBody>
      </p:sp>
      <p:sp>
        <p:nvSpPr>
          <p:cNvPr id="4" name="Slide Number Placeholder 3"/>
          <p:cNvSpPr>
            <a:spLocks noGrp="1"/>
          </p:cNvSpPr>
          <p:nvPr>
            <p:ph type="sldNum" sz="quarter" idx="12"/>
          </p:nvPr>
        </p:nvSpPr>
        <p:spPr/>
        <p:txBody>
          <a:bodyPr/>
          <a:lstStyle/>
          <a:p>
            <a:fld id="{EADA9298-2A2E-4036-9674-82D91751E2A6}" type="slidenum">
              <a:rPr lang="en-US" smtClean="0"/>
              <a:t>2</a:t>
            </a:fld>
            <a:endParaRPr lang="en-US" dirty="0"/>
          </a:p>
        </p:txBody>
      </p:sp>
    </p:spTree>
    <p:extLst>
      <p:ext uri="{BB962C8B-B14F-4D97-AF65-F5344CB8AC3E}">
        <p14:creationId xmlns:p14="http://schemas.microsoft.com/office/powerpoint/2010/main" val="9399493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1143000"/>
            <a:ext cx="6781800" cy="914400"/>
          </a:xfrm>
        </p:spPr>
        <p:txBody>
          <a:bodyPr>
            <a:normAutofit/>
          </a:bodyPr>
          <a:lstStyle/>
          <a:p>
            <a:r>
              <a:rPr lang="en-US" dirty="0"/>
              <a:t>Performing an Audit</a:t>
            </a:r>
          </a:p>
        </p:txBody>
      </p:sp>
      <p:sp>
        <p:nvSpPr>
          <p:cNvPr id="3" name="Subtitle 2"/>
          <p:cNvSpPr>
            <a:spLocks noGrp="1"/>
          </p:cNvSpPr>
          <p:nvPr>
            <p:ph type="subTitle" idx="1"/>
          </p:nvPr>
        </p:nvSpPr>
        <p:spPr>
          <a:xfrm>
            <a:off x="381000" y="1905000"/>
            <a:ext cx="8305800" cy="4267200"/>
          </a:xfrm>
        </p:spPr>
        <p:txBody>
          <a:bodyPr>
            <a:normAutofit fontScale="77500" lnSpcReduction="20000"/>
          </a:bodyPr>
          <a:lstStyle/>
          <a:p>
            <a:pPr algn="l"/>
            <a:endParaRPr lang="en-US" dirty="0">
              <a:solidFill>
                <a:schemeClr val="tx1"/>
              </a:solidFill>
            </a:endParaRPr>
          </a:p>
          <a:p>
            <a:pPr marL="914400" lvl="1" indent="-457200" algn="l">
              <a:buFont typeface="Wingdings 2" panose="05020102010507070707" pitchFamily="18" charset="2"/>
              <a:buChar char="¨"/>
            </a:pPr>
            <a:r>
              <a:rPr lang="en-US" dirty="0">
                <a:solidFill>
                  <a:schemeClr val="tx1"/>
                </a:solidFill>
              </a:rPr>
              <a:t>Review and check Treasurer’s book against the checkbook to ensure all receipts and expenditures are listed</a:t>
            </a:r>
          </a:p>
          <a:p>
            <a:pPr marL="1371600" lvl="2" indent="-457200" algn="l">
              <a:buFont typeface="Wingdings" panose="05000000000000000000" pitchFamily="2" charset="2"/>
              <a:buChar char="§"/>
            </a:pPr>
            <a:r>
              <a:rPr lang="en-US" dirty="0">
                <a:solidFill>
                  <a:schemeClr val="tx1"/>
                </a:solidFill>
              </a:rPr>
              <a:t>Cash receipt book transactions in Treasurer’s book</a:t>
            </a:r>
          </a:p>
          <a:p>
            <a:pPr marL="1371600" lvl="2" indent="-457200" algn="l">
              <a:buFont typeface="Wingdings" panose="05000000000000000000" pitchFamily="2" charset="2"/>
              <a:buChar char="§"/>
            </a:pPr>
            <a:r>
              <a:rPr lang="en-US" dirty="0">
                <a:solidFill>
                  <a:schemeClr val="tx1"/>
                </a:solidFill>
              </a:rPr>
              <a:t>Receipts in Treasurer’s book = deposits</a:t>
            </a:r>
          </a:p>
          <a:p>
            <a:pPr marL="1371600" lvl="2" indent="-457200" algn="l">
              <a:buFont typeface="Wingdings" panose="05000000000000000000" pitchFamily="2" charset="2"/>
              <a:buChar char="§"/>
            </a:pPr>
            <a:r>
              <a:rPr lang="en-US" dirty="0">
                <a:solidFill>
                  <a:schemeClr val="tx1"/>
                </a:solidFill>
              </a:rPr>
              <a:t>Expenditures in Treasurer’s book = checks written</a:t>
            </a:r>
          </a:p>
          <a:p>
            <a:pPr marL="914400" lvl="1" indent="-457200" algn="l">
              <a:buFont typeface="Wingdings 2" panose="05020102010507070707" pitchFamily="18" charset="2"/>
              <a:buChar char="¨"/>
            </a:pPr>
            <a:r>
              <a:rPr lang="en-US" dirty="0">
                <a:solidFill>
                  <a:schemeClr val="tx1"/>
                </a:solidFill>
              </a:rPr>
              <a:t>Reconcile Bank Statements</a:t>
            </a:r>
          </a:p>
          <a:p>
            <a:pPr marL="1371600" lvl="2" indent="-457200" algn="l">
              <a:buFont typeface="Wingdings" panose="05000000000000000000" pitchFamily="2" charset="2"/>
              <a:buChar char="§"/>
            </a:pPr>
            <a:r>
              <a:rPr lang="en-US" dirty="0">
                <a:solidFill>
                  <a:schemeClr val="tx1"/>
                </a:solidFill>
              </a:rPr>
              <a:t>Review cleared transactions and compare to checkbook and Treasurer’s book</a:t>
            </a:r>
          </a:p>
          <a:p>
            <a:pPr marL="1371600" lvl="2" indent="-457200" algn="l">
              <a:buFont typeface="Wingdings" panose="05000000000000000000" pitchFamily="2" charset="2"/>
              <a:buChar char="§"/>
            </a:pPr>
            <a:r>
              <a:rPr lang="en-US" dirty="0">
                <a:solidFill>
                  <a:schemeClr val="tx1"/>
                </a:solidFill>
              </a:rPr>
              <a:t>List outstanding  checks or debit card transactions (checks which have not yet cleared the bank) by check number and amount</a:t>
            </a:r>
          </a:p>
          <a:p>
            <a:pPr marL="1371600" lvl="2" indent="-457200" algn="l">
              <a:buFont typeface="Wingdings" panose="05000000000000000000" pitchFamily="2" charset="2"/>
              <a:buChar char="§"/>
            </a:pPr>
            <a:r>
              <a:rPr lang="en-US" dirty="0">
                <a:solidFill>
                  <a:schemeClr val="tx1"/>
                </a:solidFill>
              </a:rPr>
              <a:t>List outstanding deposits by date and amount</a:t>
            </a:r>
          </a:p>
          <a:p>
            <a:pPr marL="1371600" lvl="2" indent="-457200" algn="l">
              <a:buFont typeface="Wingdings" panose="05000000000000000000" pitchFamily="2" charset="2"/>
              <a:buChar char="§"/>
            </a:pPr>
            <a:r>
              <a:rPr lang="en-US" dirty="0">
                <a:solidFill>
                  <a:schemeClr val="tx1"/>
                </a:solidFill>
              </a:rPr>
              <a:t>Balance of bank statement + outstanding deposits – outstanding checks = balance of check book</a:t>
            </a:r>
          </a:p>
          <a:p>
            <a:pPr lvl="1" algn="l"/>
            <a:endParaRPr lang="en-US" dirty="0">
              <a:solidFill>
                <a:schemeClr val="tx1"/>
              </a:solidFill>
            </a:endParaRPr>
          </a:p>
        </p:txBody>
      </p:sp>
      <p:sp>
        <p:nvSpPr>
          <p:cNvPr id="4" name="Slide Number Placeholder 3"/>
          <p:cNvSpPr>
            <a:spLocks noGrp="1"/>
          </p:cNvSpPr>
          <p:nvPr>
            <p:ph type="sldNum" sz="quarter" idx="12"/>
          </p:nvPr>
        </p:nvSpPr>
        <p:spPr/>
        <p:txBody>
          <a:bodyPr/>
          <a:lstStyle/>
          <a:p>
            <a:fld id="{EADA9298-2A2E-4036-9674-82D91751E2A6}" type="slidenum">
              <a:rPr lang="en-US" smtClean="0"/>
              <a:t>20</a:t>
            </a:fld>
            <a:endParaRPr lang="en-US" dirty="0"/>
          </a:p>
        </p:txBody>
      </p:sp>
    </p:spTree>
    <p:extLst>
      <p:ext uri="{BB962C8B-B14F-4D97-AF65-F5344CB8AC3E}">
        <p14:creationId xmlns:p14="http://schemas.microsoft.com/office/powerpoint/2010/main" val="333775590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1143000"/>
            <a:ext cx="6781800" cy="914400"/>
          </a:xfrm>
        </p:spPr>
        <p:txBody>
          <a:bodyPr>
            <a:normAutofit/>
          </a:bodyPr>
          <a:lstStyle/>
          <a:p>
            <a:r>
              <a:rPr lang="en-US" dirty="0"/>
              <a:t>Performing an Audit</a:t>
            </a:r>
          </a:p>
        </p:txBody>
      </p:sp>
      <p:sp>
        <p:nvSpPr>
          <p:cNvPr id="3" name="Subtitle 2"/>
          <p:cNvSpPr>
            <a:spLocks noGrp="1"/>
          </p:cNvSpPr>
          <p:nvPr>
            <p:ph type="subTitle" idx="1"/>
          </p:nvPr>
        </p:nvSpPr>
        <p:spPr>
          <a:xfrm>
            <a:off x="381000" y="1905000"/>
            <a:ext cx="8305800" cy="4267200"/>
          </a:xfrm>
        </p:spPr>
        <p:txBody>
          <a:bodyPr>
            <a:normAutofit/>
          </a:bodyPr>
          <a:lstStyle/>
          <a:p>
            <a:pPr algn="l"/>
            <a:endParaRPr lang="en-US" sz="1800" dirty="0">
              <a:solidFill>
                <a:schemeClr val="tx1"/>
              </a:solidFill>
            </a:endParaRPr>
          </a:p>
          <a:p>
            <a:pPr marL="914400" lvl="1" indent="-457200" algn="l">
              <a:buFont typeface="Wingdings 2" panose="05020102010507070707" pitchFamily="18" charset="2"/>
              <a:buChar char="¨"/>
            </a:pPr>
            <a:r>
              <a:rPr lang="en-US" dirty="0">
                <a:solidFill>
                  <a:schemeClr val="tx1"/>
                </a:solidFill>
              </a:rPr>
              <a:t>Review and check  Secretary’s minutes to ensure that all expenditures other than membership transmittals were either authorized by a motion or are in the VFW Auxiliary’s standing rules.</a:t>
            </a:r>
          </a:p>
        </p:txBody>
      </p:sp>
      <p:sp>
        <p:nvSpPr>
          <p:cNvPr id="4" name="Slide Number Placeholder 3"/>
          <p:cNvSpPr>
            <a:spLocks noGrp="1"/>
          </p:cNvSpPr>
          <p:nvPr>
            <p:ph type="sldNum" sz="quarter" idx="12"/>
          </p:nvPr>
        </p:nvSpPr>
        <p:spPr/>
        <p:txBody>
          <a:bodyPr/>
          <a:lstStyle/>
          <a:p>
            <a:fld id="{EADA9298-2A2E-4036-9674-82D91751E2A6}" type="slidenum">
              <a:rPr lang="en-US" smtClean="0"/>
              <a:t>21</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8013" y="4495800"/>
            <a:ext cx="2847975" cy="1609725"/>
          </a:xfrm>
          <a:prstGeom prst="rect">
            <a:avLst/>
          </a:prstGeom>
        </p:spPr>
      </p:pic>
    </p:spTree>
    <p:extLst>
      <p:ext uri="{BB962C8B-B14F-4D97-AF65-F5344CB8AC3E}">
        <p14:creationId xmlns:p14="http://schemas.microsoft.com/office/powerpoint/2010/main" val="330043854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7800" y="4267200"/>
            <a:ext cx="2362200" cy="1657065"/>
          </a:xfrm>
          <a:prstGeom prst="rect">
            <a:avLst/>
          </a:prstGeom>
        </p:spPr>
      </p:pic>
      <p:sp>
        <p:nvSpPr>
          <p:cNvPr id="2" name="Title 1"/>
          <p:cNvSpPr>
            <a:spLocks noGrp="1"/>
          </p:cNvSpPr>
          <p:nvPr>
            <p:ph type="ctrTitle"/>
          </p:nvPr>
        </p:nvSpPr>
        <p:spPr>
          <a:xfrm>
            <a:off x="1981200" y="1143000"/>
            <a:ext cx="6781800" cy="914400"/>
          </a:xfrm>
        </p:spPr>
        <p:txBody>
          <a:bodyPr>
            <a:normAutofit/>
          </a:bodyPr>
          <a:lstStyle/>
          <a:p>
            <a:r>
              <a:rPr lang="en-US" dirty="0"/>
              <a:t>Performing an Audit</a:t>
            </a:r>
          </a:p>
        </p:txBody>
      </p:sp>
      <p:sp>
        <p:nvSpPr>
          <p:cNvPr id="3" name="Subtitle 2"/>
          <p:cNvSpPr>
            <a:spLocks noGrp="1"/>
          </p:cNvSpPr>
          <p:nvPr>
            <p:ph type="subTitle" idx="1"/>
          </p:nvPr>
        </p:nvSpPr>
        <p:spPr>
          <a:xfrm>
            <a:off x="381000" y="1905000"/>
            <a:ext cx="8305800" cy="4267200"/>
          </a:xfrm>
        </p:spPr>
        <p:txBody>
          <a:bodyPr>
            <a:normAutofit/>
          </a:bodyPr>
          <a:lstStyle/>
          <a:p>
            <a:pPr algn="l"/>
            <a:endParaRPr lang="en-US" sz="800" dirty="0">
              <a:solidFill>
                <a:schemeClr val="tx1"/>
              </a:solidFill>
            </a:endParaRPr>
          </a:p>
          <a:p>
            <a:pPr marL="914400" lvl="1" indent="-457200" algn="l">
              <a:buFont typeface="Wingdings 2" panose="05020102010507070707" pitchFamily="18" charset="2"/>
              <a:buChar char="¨"/>
            </a:pPr>
            <a:r>
              <a:rPr lang="en-US" dirty="0">
                <a:solidFill>
                  <a:schemeClr val="tx1"/>
                </a:solidFill>
              </a:rPr>
              <a:t>Compare Auxiliary dues against National’s reports</a:t>
            </a:r>
          </a:p>
          <a:p>
            <a:pPr marL="1371600" lvl="2" indent="-457200" algn="l">
              <a:buFont typeface="Wingdings" panose="05000000000000000000" pitchFamily="2" charset="2"/>
              <a:buChar char="§"/>
            </a:pPr>
            <a:r>
              <a:rPr lang="en-US" sz="3600" b="1" dirty="0">
                <a:solidFill>
                  <a:schemeClr val="tx1"/>
                </a:solidFill>
              </a:rPr>
              <a:t>Ensure that every member that pays dues shows as paid in National’s reports!</a:t>
            </a:r>
          </a:p>
        </p:txBody>
      </p:sp>
      <p:sp>
        <p:nvSpPr>
          <p:cNvPr id="4" name="Slide Number Placeholder 3"/>
          <p:cNvSpPr>
            <a:spLocks noGrp="1"/>
          </p:cNvSpPr>
          <p:nvPr>
            <p:ph type="sldNum" sz="quarter" idx="12"/>
          </p:nvPr>
        </p:nvSpPr>
        <p:spPr/>
        <p:txBody>
          <a:bodyPr/>
          <a:lstStyle/>
          <a:p>
            <a:fld id="{EADA9298-2A2E-4036-9674-82D91751E2A6}" type="slidenum">
              <a:rPr lang="en-US" smtClean="0"/>
              <a:t>22</a:t>
            </a:fld>
            <a:endParaRPr lang="en-US" dirty="0"/>
          </a:p>
        </p:txBody>
      </p:sp>
    </p:spTree>
    <p:extLst>
      <p:ext uri="{BB962C8B-B14F-4D97-AF65-F5344CB8AC3E}">
        <p14:creationId xmlns:p14="http://schemas.microsoft.com/office/powerpoint/2010/main" val="247459138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1143000"/>
            <a:ext cx="6781800" cy="914400"/>
          </a:xfrm>
        </p:spPr>
        <p:txBody>
          <a:bodyPr>
            <a:normAutofit/>
          </a:bodyPr>
          <a:lstStyle/>
          <a:p>
            <a:r>
              <a:rPr lang="en-US" dirty="0"/>
              <a:t>Performing an Audit</a:t>
            </a:r>
          </a:p>
        </p:txBody>
      </p:sp>
      <p:sp>
        <p:nvSpPr>
          <p:cNvPr id="3" name="Subtitle 2"/>
          <p:cNvSpPr>
            <a:spLocks noGrp="1"/>
          </p:cNvSpPr>
          <p:nvPr>
            <p:ph type="subTitle" idx="1"/>
          </p:nvPr>
        </p:nvSpPr>
        <p:spPr>
          <a:xfrm>
            <a:off x="381000" y="1905000"/>
            <a:ext cx="8305800" cy="4267200"/>
          </a:xfrm>
        </p:spPr>
        <p:txBody>
          <a:bodyPr>
            <a:normAutofit/>
          </a:bodyPr>
          <a:lstStyle/>
          <a:p>
            <a:pPr algn="l"/>
            <a:endParaRPr lang="en-US" sz="1800" dirty="0">
              <a:solidFill>
                <a:schemeClr val="tx1"/>
              </a:solidFill>
            </a:endParaRPr>
          </a:p>
          <a:p>
            <a:pPr marL="914400" lvl="1" indent="-457200" algn="l">
              <a:buFont typeface="Wingdings 2" panose="05020102010507070707" pitchFamily="18" charset="2"/>
              <a:buChar char="¨"/>
            </a:pPr>
            <a:r>
              <a:rPr lang="en-US" dirty="0">
                <a:solidFill>
                  <a:schemeClr val="tx1"/>
                </a:solidFill>
              </a:rPr>
              <a:t>Trustees must </a:t>
            </a:r>
            <a:r>
              <a:rPr lang="en-US" b="1" dirty="0">
                <a:solidFill>
                  <a:schemeClr val="tx1"/>
                </a:solidFill>
              </a:rPr>
              <a:t>report</a:t>
            </a:r>
            <a:r>
              <a:rPr lang="en-US" dirty="0">
                <a:solidFill>
                  <a:schemeClr val="tx1"/>
                </a:solidFill>
              </a:rPr>
              <a:t>, </a:t>
            </a:r>
            <a:r>
              <a:rPr lang="en-US" b="1" dirty="0">
                <a:solidFill>
                  <a:schemeClr val="tx1"/>
                </a:solidFill>
              </a:rPr>
              <a:t>not correct</a:t>
            </a:r>
            <a:r>
              <a:rPr lang="en-US" dirty="0">
                <a:solidFill>
                  <a:schemeClr val="tx1"/>
                </a:solidFill>
              </a:rPr>
              <a:t>, any errors found (“Findings”) on the audit report or a separate sheet attached to the audit report</a:t>
            </a:r>
          </a:p>
          <a:p>
            <a:pPr marL="914400" lvl="1" indent="-457200" algn="l">
              <a:buFont typeface="Wingdings 2" panose="05020102010507070707" pitchFamily="18" charset="2"/>
              <a:buChar char="¨"/>
            </a:pPr>
            <a:endParaRPr lang="en-US" dirty="0">
              <a:solidFill>
                <a:schemeClr val="tx1"/>
              </a:solidFill>
            </a:endParaRPr>
          </a:p>
        </p:txBody>
      </p:sp>
      <p:sp>
        <p:nvSpPr>
          <p:cNvPr id="4" name="Slide Number Placeholder 3"/>
          <p:cNvSpPr>
            <a:spLocks noGrp="1"/>
          </p:cNvSpPr>
          <p:nvPr>
            <p:ph type="sldNum" sz="quarter" idx="12"/>
          </p:nvPr>
        </p:nvSpPr>
        <p:spPr/>
        <p:txBody>
          <a:bodyPr/>
          <a:lstStyle/>
          <a:p>
            <a:fld id="{EADA9298-2A2E-4036-9674-82D91751E2A6}" type="slidenum">
              <a:rPr lang="en-US" smtClean="0"/>
              <a:t>23</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2350" y="3962400"/>
            <a:ext cx="2019300" cy="2257425"/>
          </a:xfrm>
          <a:prstGeom prst="rect">
            <a:avLst/>
          </a:prstGeom>
        </p:spPr>
      </p:pic>
    </p:spTree>
    <p:extLst>
      <p:ext uri="{BB962C8B-B14F-4D97-AF65-F5344CB8AC3E}">
        <p14:creationId xmlns:p14="http://schemas.microsoft.com/office/powerpoint/2010/main" val="141630561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1143000"/>
            <a:ext cx="6781800" cy="914400"/>
          </a:xfrm>
        </p:spPr>
        <p:txBody>
          <a:bodyPr>
            <a:normAutofit/>
          </a:bodyPr>
          <a:lstStyle/>
          <a:p>
            <a:r>
              <a:rPr lang="en-US" dirty="0"/>
              <a:t>Performing an Audit</a:t>
            </a:r>
          </a:p>
        </p:txBody>
      </p:sp>
      <p:sp>
        <p:nvSpPr>
          <p:cNvPr id="3" name="Subtitle 2"/>
          <p:cNvSpPr>
            <a:spLocks noGrp="1"/>
          </p:cNvSpPr>
          <p:nvPr>
            <p:ph type="subTitle" idx="1"/>
          </p:nvPr>
        </p:nvSpPr>
        <p:spPr>
          <a:xfrm>
            <a:off x="381000" y="1905000"/>
            <a:ext cx="8305800" cy="4267200"/>
          </a:xfrm>
        </p:spPr>
        <p:txBody>
          <a:bodyPr>
            <a:normAutofit fontScale="85000" lnSpcReduction="20000"/>
          </a:bodyPr>
          <a:lstStyle/>
          <a:p>
            <a:pPr algn="l"/>
            <a:endParaRPr lang="en-US" dirty="0">
              <a:solidFill>
                <a:schemeClr val="tx1"/>
              </a:solidFill>
            </a:endParaRPr>
          </a:p>
          <a:p>
            <a:pPr marL="914400" lvl="1" indent="-457200" algn="l">
              <a:buFont typeface="Wingdings 2" panose="05020102010507070707" pitchFamily="18" charset="2"/>
              <a:buChar char="¨"/>
            </a:pPr>
            <a:r>
              <a:rPr lang="en-US" b="1" u="sng" dirty="0">
                <a:solidFill>
                  <a:schemeClr val="tx1"/>
                </a:solidFill>
              </a:rPr>
              <a:t>Suggested</a:t>
            </a:r>
            <a:r>
              <a:rPr lang="en-US" b="1" dirty="0">
                <a:solidFill>
                  <a:schemeClr val="tx1"/>
                </a:solidFill>
              </a:rPr>
              <a:t> </a:t>
            </a:r>
            <a:r>
              <a:rPr lang="en-US" dirty="0">
                <a:solidFill>
                  <a:schemeClr val="tx1"/>
                </a:solidFill>
              </a:rPr>
              <a:t>Tasks for 1</a:t>
            </a:r>
            <a:r>
              <a:rPr lang="en-US" baseline="30000" dirty="0">
                <a:solidFill>
                  <a:schemeClr val="tx1"/>
                </a:solidFill>
              </a:rPr>
              <a:t>st</a:t>
            </a:r>
            <a:r>
              <a:rPr lang="en-US" dirty="0">
                <a:solidFill>
                  <a:schemeClr val="tx1"/>
                </a:solidFill>
              </a:rPr>
              <a:t> Year Trustee (Chairman)</a:t>
            </a:r>
          </a:p>
          <a:p>
            <a:pPr marL="1371600" lvl="2" indent="-457200" algn="l">
              <a:buFont typeface="Wingdings" panose="05000000000000000000" pitchFamily="2" charset="2"/>
              <a:buChar char="§"/>
            </a:pPr>
            <a:r>
              <a:rPr lang="en-US" dirty="0">
                <a:solidFill>
                  <a:schemeClr val="tx1"/>
                </a:solidFill>
              </a:rPr>
              <a:t>Review the checkbook against withdrawals and deposits</a:t>
            </a:r>
          </a:p>
          <a:p>
            <a:pPr marL="1371600" lvl="2" indent="-457200" algn="l">
              <a:buFont typeface="Wingdings" panose="05000000000000000000" pitchFamily="2" charset="2"/>
              <a:buChar char="§"/>
            </a:pPr>
            <a:r>
              <a:rPr lang="en-US" dirty="0">
                <a:solidFill>
                  <a:schemeClr val="tx1"/>
                </a:solidFill>
              </a:rPr>
              <a:t>List outstanding checks or debit card transactions by check number &amp; amount; list outstanding deposits by date &amp; amount for inclusion on audit report form</a:t>
            </a:r>
          </a:p>
          <a:p>
            <a:pPr marL="1371600" lvl="2" indent="-457200" algn="l">
              <a:buFont typeface="Wingdings" panose="05000000000000000000" pitchFamily="2" charset="2"/>
              <a:buChar char="§"/>
            </a:pPr>
            <a:r>
              <a:rPr lang="en-US" dirty="0">
                <a:solidFill>
                  <a:schemeClr val="tx1"/>
                </a:solidFill>
              </a:rPr>
              <a:t>Reconcile bank statement with the checkbook </a:t>
            </a:r>
          </a:p>
          <a:p>
            <a:pPr marL="1371600" lvl="2" indent="-457200" algn="l">
              <a:buFont typeface="Wingdings" panose="05000000000000000000" pitchFamily="2" charset="2"/>
              <a:buChar char="§"/>
            </a:pPr>
            <a:r>
              <a:rPr lang="en-US" dirty="0">
                <a:solidFill>
                  <a:schemeClr val="tx1"/>
                </a:solidFill>
              </a:rPr>
              <a:t>Reconcile all dues against National membership reports</a:t>
            </a:r>
          </a:p>
          <a:p>
            <a:pPr marL="1371600" lvl="2" indent="-457200" algn="l">
              <a:buFont typeface="Wingdings" panose="05000000000000000000" pitchFamily="2" charset="2"/>
              <a:buChar char="§"/>
            </a:pPr>
            <a:r>
              <a:rPr lang="en-US" dirty="0">
                <a:solidFill>
                  <a:schemeClr val="tx1"/>
                </a:solidFill>
              </a:rPr>
              <a:t>Read totals from previous audit as beginning balances of current audit</a:t>
            </a:r>
          </a:p>
          <a:p>
            <a:pPr marL="1371600" lvl="2" indent="-457200" algn="l">
              <a:buFont typeface="Wingdings" panose="05000000000000000000" pitchFamily="2" charset="2"/>
              <a:buChar char="§"/>
            </a:pPr>
            <a:r>
              <a:rPr lang="en-US" dirty="0">
                <a:solidFill>
                  <a:schemeClr val="tx1"/>
                </a:solidFill>
              </a:rPr>
              <a:t>Sign/initial reverse side of last checkbook stub, last receipt stub, last bank statement, 3</a:t>
            </a:r>
            <a:r>
              <a:rPr lang="en-US" baseline="30000" dirty="0">
                <a:solidFill>
                  <a:schemeClr val="tx1"/>
                </a:solidFill>
              </a:rPr>
              <a:t>rd</a:t>
            </a:r>
            <a:r>
              <a:rPr lang="en-US" dirty="0">
                <a:solidFill>
                  <a:schemeClr val="tx1"/>
                </a:solidFill>
              </a:rPr>
              <a:t> party processor statement (if applicable) and Secretary’s book and Treasurer’s book</a:t>
            </a:r>
          </a:p>
          <a:p>
            <a:pPr marL="1371600" lvl="2" indent="-457200" algn="l">
              <a:buFont typeface="Wingdings" panose="05000000000000000000" pitchFamily="2" charset="2"/>
              <a:buChar char="§"/>
            </a:pPr>
            <a:r>
              <a:rPr lang="en-US" dirty="0">
                <a:solidFill>
                  <a:schemeClr val="tx1"/>
                </a:solidFill>
              </a:rPr>
              <a:t>Review, date, and sign the completed audit form</a:t>
            </a:r>
          </a:p>
        </p:txBody>
      </p:sp>
      <p:sp>
        <p:nvSpPr>
          <p:cNvPr id="4" name="Slide Number Placeholder 3"/>
          <p:cNvSpPr>
            <a:spLocks noGrp="1"/>
          </p:cNvSpPr>
          <p:nvPr>
            <p:ph type="sldNum" sz="quarter" idx="12"/>
          </p:nvPr>
        </p:nvSpPr>
        <p:spPr/>
        <p:txBody>
          <a:bodyPr/>
          <a:lstStyle/>
          <a:p>
            <a:fld id="{EADA9298-2A2E-4036-9674-82D91751E2A6}" type="slidenum">
              <a:rPr lang="en-US" smtClean="0"/>
              <a:t>24</a:t>
            </a:fld>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800000">
            <a:off x="7816939" y="1422441"/>
            <a:ext cx="1100137" cy="1202475"/>
          </a:xfrm>
          <a:prstGeom prst="rect">
            <a:avLst/>
          </a:prstGeom>
        </p:spPr>
      </p:pic>
    </p:spTree>
    <p:extLst>
      <p:ext uri="{BB962C8B-B14F-4D97-AF65-F5344CB8AC3E}">
        <p14:creationId xmlns:p14="http://schemas.microsoft.com/office/powerpoint/2010/main" val="201987187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800000">
            <a:off x="7696200" y="1600200"/>
            <a:ext cx="1066800" cy="892629"/>
          </a:xfrm>
          <a:prstGeom prst="rect">
            <a:avLst/>
          </a:prstGeom>
        </p:spPr>
      </p:pic>
      <p:sp>
        <p:nvSpPr>
          <p:cNvPr id="2" name="Title 1"/>
          <p:cNvSpPr>
            <a:spLocks noGrp="1"/>
          </p:cNvSpPr>
          <p:nvPr>
            <p:ph type="ctrTitle"/>
          </p:nvPr>
        </p:nvSpPr>
        <p:spPr>
          <a:xfrm>
            <a:off x="1981200" y="1143000"/>
            <a:ext cx="6781800" cy="914400"/>
          </a:xfrm>
        </p:spPr>
        <p:txBody>
          <a:bodyPr>
            <a:normAutofit/>
          </a:bodyPr>
          <a:lstStyle/>
          <a:p>
            <a:r>
              <a:rPr lang="en-US" dirty="0"/>
              <a:t>Performing an Audit</a:t>
            </a:r>
          </a:p>
        </p:txBody>
      </p:sp>
      <p:sp>
        <p:nvSpPr>
          <p:cNvPr id="3" name="Subtitle 2"/>
          <p:cNvSpPr>
            <a:spLocks noGrp="1"/>
          </p:cNvSpPr>
          <p:nvPr>
            <p:ph type="subTitle" idx="1"/>
          </p:nvPr>
        </p:nvSpPr>
        <p:spPr>
          <a:xfrm>
            <a:off x="381000" y="1905000"/>
            <a:ext cx="8305800" cy="4267200"/>
          </a:xfrm>
        </p:spPr>
        <p:txBody>
          <a:bodyPr>
            <a:normAutofit fontScale="70000" lnSpcReduction="20000"/>
          </a:bodyPr>
          <a:lstStyle/>
          <a:p>
            <a:pPr algn="l"/>
            <a:endParaRPr lang="en-US" dirty="0">
              <a:solidFill>
                <a:schemeClr val="tx1"/>
              </a:solidFill>
            </a:endParaRPr>
          </a:p>
          <a:p>
            <a:pPr marL="914400" lvl="1" indent="-457200" algn="l">
              <a:buFont typeface="Wingdings 2" panose="05020102010507070707" pitchFamily="18" charset="2"/>
              <a:buChar char="¨"/>
            </a:pPr>
            <a:r>
              <a:rPr lang="en-US" b="1" u="sng" dirty="0">
                <a:solidFill>
                  <a:schemeClr val="tx1"/>
                </a:solidFill>
              </a:rPr>
              <a:t>Suggested</a:t>
            </a:r>
            <a:r>
              <a:rPr lang="en-US" dirty="0">
                <a:solidFill>
                  <a:schemeClr val="tx1"/>
                </a:solidFill>
              </a:rPr>
              <a:t> Tasks for 2</a:t>
            </a:r>
            <a:r>
              <a:rPr lang="en-US" baseline="30000" dirty="0">
                <a:solidFill>
                  <a:schemeClr val="tx1"/>
                </a:solidFill>
              </a:rPr>
              <a:t>nd</a:t>
            </a:r>
            <a:r>
              <a:rPr lang="en-US" dirty="0">
                <a:solidFill>
                  <a:schemeClr val="tx1"/>
                </a:solidFill>
              </a:rPr>
              <a:t> Year Trustee</a:t>
            </a:r>
          </a:p>
          <a:p>
            <a:pPr marL="1371600" lvl="2" indent="-457200" algn="l">
              <a:buFont typeface="Wingdings" panose="05000000000000000000" pitchFamily="2" charset="2"/>
              <a:buChar char="§"/>
            </a:pPr>
            <a:r>
              <a:rPr lang="en-US" dirty="0">
                <a:solidFill>
                  <a:schemeClr val="tx1"/>
                </a:solidFill>
              </a:rPr>
              <a:t>Review and check the bank statement and cleared transactions to match expenditures</a:t>
            </a:r>
          </a:p>
          <a:p>
            <a:pPr marL="1371600" lvl="2" indent="-457200" algn="l">
              <a:buFont typeface="Wingdings" panose="05000000000000000000" pitchFamily="2" charset="2"/>
              <a:buChar char="§"/>
            </a:pPr>
            <a:r>
              <a:rPr lang="en-US" dirty="0">
                <a:solidFill>
                  <a:schemeClr val="tx1"/>
                </a:solidFill>
              </a:rPr>
              <a:t>Review and check the deposits and compare with receipts</a:t>
            </a:r>
          </a:p>
          <a:p>
            <a:pPr marL="1371600" lvl="2" indent="-457200" algn="l">
              <a:buFont typeface="Wingdings" panose="05000000000000000000" pitchFamily="2" charset="2"/>
              <a:buChar char="§"/>
            </a:pPr>
            <a:r>
              <a:rPr lang="en-US" dirty="0">
                <a:solidFill>
                  <a:schemeClr val="tx1"/>
                </a:solidFill>
              </a:rPr>
              <a:t>Review statements from 3</a:t>
            </a:r>
            <a:r>
              <a:rPr lang="en-US" baseline="30000" dirty="0">
                <a:solidFill>
                  <a:schemeClr val="tx1"/>
                </a:solidFill>
              </a:rPr>
              <a:t>rd</a:t>
            </a:r>
            <a:r>
              <a:rPr lang="en-US" dirty="0">
                <a:solidFill>
                  <a:schemeClr val="tx1"/>
                </a:solidFill>
              </a:rPr>
              <a:t> party processor (if applicable) and compare with deposits</a:t>
            </a:r>
          </a:p>
          <a:p>
            <a:pPr marL="1371600" lvl="2" indent="-457200" algn="l">
              <a:buFont typeface="Wingdings" panose="05000000000000000000" pitchFamily="2" charset="2"/>
              <a:buChar char="§"/>
            </a:pPr>
            <a:r>
              <a:rPr lang="en-US" dirty="0">
                <a:solidFill>
                  <a:schemeClr val="tx1"/>
                </a:solidFill>
              </a:rPr>
              <a:t>Total all receipts; total all disbursements and calculate new cash balance</a:t>
            </a:r>
          </a:p>
          <a:p>
            <a:pPr marL="1371600" lvl="2" indent="-457200" algn="l">
              <a:buFont typeface="Wingdings" panose="05000000000000000000" pitchFamily="2" charset="2"/>
              <a:buChar char="§"/>
            </a:pPr>
            <a:r>
              <a:rPr lang="en-US" dirty="0">
                <a:solidFill>
                  <a:schemeClr val="tx1"/>
                </a:solidFill>
              </a:rPr>
              <a:t>Read totals to 1</a:t>
            </a:r>
            <a:r>
              <a:rPr lang="en-US" baseline="30000" dirty="0">
                <a:solidFill>
                  <a:schemeClr val="tx1"/>
                </a:solidFill>
              </a:rPr>
              <a:t>st</a:t>
            </a:r>
            <a:r>
              <a:rPr lang="en-US" dirty="0">
                <a:solidFill>
                  <a:schemeClr val="tx1"/>
                </a:solidFill>
              </a:rPr>
              <a:t> Year Trustee for incorporation into audit form</a:t>
            </a:r>
          </a:p>
          <a:p>
            <a:pPr marL="1371600" lvl="2" indent="-457200" algn="l">
              <a:buFont typeface="Wingdings" panose="05000000000000000000" pitchFamily="2" charset="2"/>
              <a:buChar char="§"/>
            </a:pPr>
            <a:r>
              <a:rPr lang="en-US" dirty="0">
                <a:solidFill>
                  <a:schemeClr val="tx1"/>
                </a:solidFill>
              </a:rPr>
              <a:t>Ensure that all appropriate tax forms have been filed (990-N ePostcard, Form 8822-B, bingo licensing, etc.)</a:t>
            </a:r>
          </a:p>
          <a:p>
            <a:pPr marL="1371600" lvl="2" indent="-457200" algn="l">
              <a:buFont typeface="Wingdings" panose="05000000000000000000" pitchFamily="2" charset="2"/>
              <a:buChar char="§"/>
            </a:pPr>
            <a:r>
              <a:rPr lang="en-US" dirty="0">
                <a:solidFill>
                  <a:schemeClr val="tx1"/>
                </a:solidFill>
              </a:rPr>
              <a:t>Sign/initial reverse side of last checkbook stub, last receipt stub, last bank statement, 3</a:t>
            </a:r>
            <a:r>
              <a:rPr lang="en-US" baseline="30000" dirty="0">
                <a:solidFill>
                  <a:schemeClr val="tx1"/>
                </a:solidFill>
              </a:rPr>
              <a:t>rd</a:t>
            </a:r>
            <a:r>
              <a:rPr lang="en-US" dirty="0">
                <a:solidFill>
                  <a:schemeClr val="tx1"/>
                </a:solidFill>
              </a:rPr>
              <a:t> party processor statement (if applicable) and Secretary’s book and Treasurer’s book</a:t>
            </a:r>
          </a:p>
          <a:p>
            <a:pPr marL="1371600" lvl="2" indent="-457200" algn="l">
              <a:buFont typeface="Wingdings" panose="05000000000000000000" pitchFamily="2" charset="2"/>
              <a:buChar char="§"/>
            </a:pPr>
            <a:r>
              <a:rPr lang="en-US" dirty="0">
                <a:solidFill>
                  <a:schemeClr val="tx1"/>
                </a:solidFill>
              </a:rPr>
              <a:t>Review, date, and sign the completed audit form</a:t>
            </a:r>
          </a:p>
        </p:txBody>
      </p:sp>
      <p:sp>
        <p:nvSpPr>
          <p:cNvPr id="4" name="Slide Number Placeholder 3"/>
          <p:cNvSpPr>
            <a:spLocks noGrp="1"/>
          </p:cNvSpPr>
          <p:nvPr>
            <p:ph type="sldNum" sz="quarter" idx="12"/>
          </p:nvPr>
        </p:nvSpPr>
        <p:spPr/>
        <p:txBody>
          <a:bodyPr/>
          <a:lstStyle/>
          <a:p>
            <a:fld id="{EADA9298-2A2E-4036-9674-82D91751E2A6}" type="slidenum">
              <a:rPr lang="en-US" smtClean="0"/>
              <a:t>25</a:t>
            </a:fld>
            <a:endParaRPr lang="en-US" dirty="0"/>
          </a:p>
        </p:txBody>
      </p:sp>
    </p:spTree>
    <p:extLst>
      <p:ext uri="{BB962C8B-B14F-4D97-AF65-F5344CB8AC3E}">
        <p14:creationId xmlns:p14="http://schemas.microsoft.com/office/powerpoint/2010/main" val="361694039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1143000"/>
            <a:ext cx="6781800" cy="914400"/>
          </a:xfrm>
        </p:spPr>
        <p:txBody>
          <a:bodyPr>
            <a:normAutofit/>
          </a:bodyPr>
          <a:lstStyle/>
          <a:p>
            <a:r>
              <a:rPr lang="en-US" dirty="0"/>
              <a:t>Performing an Audit</a:t>
            </a:r>
          </a:p>
        </p:txBody>
      </p:sp>
      <p:sp>
        <p:nvSpPr>
          <p:cNvPr id="3" name="Subtitle 2"/>
          <p:cNvSpPr>
            <a:spLocks noGrp="1"/>
          </p:cNvSpPr>
          <p:nvPr>
            <p:ph type="subTitle" idx="1"/>
          </p:nvPr>
        </p:nvSpPr>
        <p:spPr>
          <a:xfrm>
            <a:off x="381000" y="1905000"/>
            <a:ext cx="8305800" cy="4267200"/>
          </a:xfrm>
        </p:spPr>
        <p:txBody>
          <a:bodyPr>
            <a:normAutofit fontScale="77500" lnSpcReduction="20000"/>
          </a:bodyPr>
          <a:lstStyle/>
          <a:p>
            <a:pPr algn="l"/>
            <a:endParaRPr lang="en-US" dirty="0">
              <a:solidFill>
                <a:schemeClr val="tx1"/>
              </a:solidFill>
            </a:endParaRPr>
          </a:p>
          <a:p>
            <a:pPr marL="914400" lvl="1" indent="-457200" algn="l">
              <a:buFont typeface="Wingdings 2" panose="05020102010507070707" pitchFamily="18" charset="2"/>
              <a:buChar char="¨"/>
            </a:pPr>
            <a:r>
              <a:rPr lang="en-US" b="1" u="sng" dirty="0">
                <a:solidFill>
                  <a:schemeClr val="tx1"/>
                </a:solidFill>
              </a:rPr>
              <a:t>Suggested</a:t>
            </a:r>
            <a:r>
              <a:rPr lang="en-US" dirty="0">
                <a:solidFill>
                  <a:schemeClr val="tx1"/>
                </a:solidFill>
              </a:rPr>
              <a:t> Tasks for 3</a:t>
            </a:r>
            <a:r>
              <a:rPr lang="en-US" baseline="30000" dirty="0">
                <a:solidFill>
                  <a:schemeClr val="tx1"/>
                </a:solidFill>
              </a:rPr>
              <a:t>rd</a:t>
            </a:r>
            <a:r>
              <a:rPr lang="en-US" dirty="0">
                <a:solidFill>
                  <a:schemeClr val="tx1"/>
                </a:solidFill>
              </a:rPr>
              <a:t> Year Trustee</a:t>
            </a:r>
          </a:p>
          <a:p>
            <a:pPr marL="1371600" lvl="2" indent="-457200" algn="l">
              <a:buFont typeface="Wingdings" panose="05000000000000000000" pitchFamily="2" charset="2"/>
              <a:buChar char="§"/>
            </a:pPr>
            <a:r>
              <a:rPr lang="en-US" dirty="0">
                <a:solidFill>
                  <a:schemeClr val="tx1"/>
                </a:solidFill>
              </a:rPr>
              <a:t>Read from Treasurer’s book receipts and expenditures</a:t>
            </a:r>
          </a:p>
          <a:p>
            <a:pPr marL="1371600" lvl="2" indent="-457200" algn="l">
              <a:buFont typeface="Wingdings" panose="05000000000000000000" pitchFamily="2" charset="2"/>
              <a:buChar char="§"/>
            </a:pPr>
            <a:r>
              <a:rPr lang="en-US" dirty="0">
                <a:solidFill>
                  <a:schemeClr val="tx1"/>
                </a:solidFill>
              </a:rPr>
              <a:t>Review Secretary’s minutes for authorization of expenditures (except for membership transmittals and expenditures authorized by standing rules)</a:t>
            </a:r>
          </a:p>
          <a:p>
            <a:pPr marL="1371600" lvl="2" indent="-457200" algn="l">
              <a:buFont typeface="Wingdings" panose="05000000000000000000" pitchFamily="2" charset="2"/>
              <a:buChar char="§"/>
            </a:pPr>
            <a:r>
              <a:rPr lang="en-US" dirty="0">
                <a:solidFill>
                  <a:schemeClr val="tx1"/>
                </a:solidFill>
              </a:rPr>
              <a:t>Prepare the audit report form on basis of information from other Trustees</a:t>
            </a:r>
          </a:p>
          <a:p>
            <a:pPr marL="1371600" lvl="2" indent="-457200" algn="l">
              <a:buFont typeface="Wingdings" panose="05000000000000000000" pitchFamily="2" charset="2"/>
              <a:buChar char="§"/>
            </a:pPr>
            <a:r>
              <a:rPr lang="en-US" dirty="0">
                <a:solidFill>
                  <a:schemeClr val="tx1"/>
                </a:solidFill>
              </a:rPr>
              <a:t>Sign/initial reverse side of last checkbook stub, last receipt stub, last bank statement, 3</a:t>
            </a:r>
            <a:r>
              <a:rPr lang="en-US" baseline="30000" dirty="0">
                <a:solidFill>
                  <a:schemeClr val="tx1"/>
                </a:solidFill>
              </a:rPr>
              <a:t>rd</a:t>
            </a:r>
            <a:r>
              <a:rPr lang="en-US" dirty="0">
                <a:solidFill>
                  <a:schemeClr val="tx1"/>
                </a:solidFill>
              </a:rPr>
              <a:t> party processor statement (if applicable) and Secretary’s book and Treasurer’s book</a:t>
            </a:r>
          </a:p>
          <a:p>
            <a:pPr marL="1371600" lvl="2" indent="-457200" algn="l">
              <a:buFont typeface="Wingdings" panose="05000000000000000000" pitchFamily="2" charset="2"/>
              <a:buChar char="§"/>
            </a:pPr>
            <a:r>
              <a:rPr lang="en-US" dirty="0">
                <a:solidFill>
                  <a:schemeClr val="tx1"/>
                </a:solidFill>
              </a:rPr>
              <a:t>Review, date, and sign the completed audit form</a:t>
            </a:r>
          </a:p>
          <a:p>
            <a:pPr marL="1371600" lvl="2" indent="-457200" algn="l">
              <a:buFont typeface="Wingdings" panose="05000000000000000000" pitchFamily="2" charset="2"/>
              <a:buChar char="§"/>
            </a:pPr>
            <a:r>
              <a:rPr lang="en-US" dirty="0">
                <a:solidFill>
                  <a:schemeClr val="tx1"/>
                </a:solidFill>
              </a:rPr>
              <a:t>Mail a copy of the completed audit to the Department Treasurer after it has been accepted by motion as read at a VFW Auxiliary meeting</a:t>
            </a:r>
          </a:p>
        </p:txBody>
      </p:sp>
      <p:sp>
        <p:nvSpPr>
          <p:cNvPr id="4" name="Slide Number Placeholder 3"/>
          <p:cNvSpPr>
            <a:spLocks noGrp="1"/>
          </p:cNvSpPr>
          <p:nvPr>
            <p:ph type="sldNum" sz="quarter" idx="12"/>
          </p:nvPr>
        </p:nvSpPr>
        <p:spPr/>
        <p:txBody>
          <a:bodyPr/>
          <a:lstStyle/>
          <a:p>
            <a:fld id="{EADA9298-2A2E-4036-9674-82D91751E2A6}" type="slidenum">
              <a:rPr lang="en-US" smtClean="0"/>
              <a:t>26</a:t>
            </a:fld>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800000">
            <a:off x="7743641" y="1511421"/>
            <a:ext cx="1091956" cy="1091956"/>
          </a:xfrm>
          <a:prstGeom prst="rect">
            <a:avLst/>
          </a:prstGeom>
        </p:spPr>
      </p:pic>
    </p:spTree>
    <p:extLst>
      <p:ext uri="{BB962C8B-B14F-4D97-AF65-F5344CB8AC3E}">
        <p14:creationId xmlns:p14="http://schemas.microsoft.com/office/powerpoint/2010/main" val="113854297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1143000"/>
            <a:ext cx="6781800" cy="914400"/>
          </a:xfrm>
        </p:spPr>
        <p:txBody>
          <a:bodyPr>
            <a:normAutofit/>
          </a:bodyPr>
          <a:lstStyle/>
          <a:p>
            <a:r>
              <a:rPr lang="en-US" dirty="0"/>
              <a:t>Performing an Audit</a:t>
            </a:r>
          </a:p>
        </p:txBody>
      </p:sp>
      <p:sp>
        <p:nvSpPr>
          <p:cNvPr id="4" name="Slide Number Placeholder 3"/>
          <p:cNvSpPr>
            <a:spLocks noGrp="1"/>
          </p:cNvSpPr>
          <p:nvPr>
            <p:ph type="sldNum" sz="quarter" idx="12"/>
          </p:nvPr>
        </p:nvSpPr>
        <p:spPr/>
        <p:txBody>
          <a:bodyPr/>
          <a:lstStyle/>
          <a:p>
            <a:fld id="{EADA9298-2A2E-4036-9674-82D91751E2A6}" type="slidenum">
              <a:rPr lang="en-US" smtClean="0"/>
              <a:t>27</a:t>
            </a:fld>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rcRect/>
          <a:stretch/>
        </p:blipFill>
        <p:spPr>
          <a:xfrm>
            <a:off x="30480" y="2810189"/>
            <a:ext cx="9037320" cy="2914022"/>
          </a:xfrm>
          <a:prstGeom prst="rect">
            <a:avLst/>
          </a:prstGeom>
        </p:spPr>
      </p:pic>
    </p:spTree>
    <p:extLst>
      <p:ext uri="{BB962C8B-B14F-4D97-AF65-F5344CB8AC3E}">
        <p14:creationId xmlns:p14="http://schemas.microsoft.com/office/powerpoint/2010/main" val="149771871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1143000"/>
            <a:ext cx="6781800" cy="914400"/>
          </a:xfrm>
        </p:spPr>
        <p:txBody>
          <a:bodyPr>
            <a:normAutofit/>
          </a:bodyPr>
          <a:lstStyle/>
          <a:p>
            <a:r>
              <a:rPr lang="en-US" dirty="0"/>
              <a:t>Performing an Audit</a:t>
            </a:r>
          </a:p>
        </p:txBody>
      </p:sp>
      <p:sp>
        <p:nvSpPr>
          <p:cNvPr id="3" name="Subtitle 2"/>
          <p:cNvSpPr>
            <a:spLocks noGrp="1"/>
          </p:cNvSpPr>
          <p:nvPr>
            <p:ph type="subTitle" idx="1"/>
          </p:nvPr>
        </p:nvSpPr>
        <p:spPr>
          <a:xfrm>
            <a:off x="381000" y="1905000"/>
            <a:ext cx="8305800" cy="4267200"/>
          </a:xfrm>
        </p:spPr>
        <p:txBody>
          <a:bodyPr>
            <a:normAutofit fontScale="92500" lnSpcReduction="20000"/>
          </a:bodyPr>
          <a:lstStyle/>
          <a:p>
            <a:pPr algn="l"/>
            <a:endParaRPr lang="en-US" dirty="0">
              <a:solidFill>
                <a:schemeClr val="tx1"/>
              </a:solidFill>
            </a:endParaRPr>
          </a:p>
          <a:p>
            <a:pPr marL="914400" lvl="1" indent="-457200" algn="l">
              <a:buFont typeface="Wingdings 2" panose="05020102010507070707" pitchFamily="18" charset="2"/>
              <a:buChar char="¨"/>
            </a:pPr>
            <a:r>
              <a:rPr lang="en-US" dirty="0">
                <a:solidFill>
                  <a:schemeClr val="tx1"/>
                </a:solidFill>
              </a:rPr>
              <a:t>Trustees prepare and sign the audit report</a:t>
            </a:r>
          </a:p>
          <a:p>
            <a:pPr marL="1371600" lvl="2" indent="-457200" algn="l">
              <a:buFont typeface="Wingdings 2" panose="05020102010507070707" pitchFamily="18" charset="2"/>
              <a:buChar char="¡"/>
            </a:pPr>
            <a:r>
              <a:rPr lang="en-US" b="1" dirty="0">
                <a:solidFill>
                  <a:schemeClr val="tx1"/>
                </a:solidFill>
              </a:rPr>
              <a:t>The Treasurer does not prepare the audit report!</a:t>
            </a:r>
          </a:p>
          <a:p>
            <a:pPr marL="914400" lvl="1" indent="-457200" algn="l">
              <a:buFont typeface="Wingdings 2" panose="05020102010507070707" pitchFamily="18" charset="2"/>
              <a:buChar char="¨"/>
            </a:pPr>
            <a:r>
              <a:rPr lang="en-US" dirty="0">
                <a:solidFill>
                  <a:schemeClr val="tx1"/>
                </a:solidFill>
              </a:rPr>
              <a:t>A copy of the accepted audit must be given to the Secretary for incorporation into minutes</a:t>
            </a:r>
          </a:p>
          <a:p>
            <a:pPr marL="914400" lvl="1" indent="-457200" algn="l">
              <a:buFont typeface="Wingdings 2" panose="05020102010507070707" pitchFamily="18" charset="2"/>
              <a:buChar char="¨"/>
            </a:pPr>
            <a:r>
              <a:rPr lang="en-US" dirty="0">
                <a:solidFill>
                  <a:schemeClr val="tx1"/>
                </a:solidFill>
              </a:rPr>
              <a:t>The audit should be conducted in an environment conducive to conducting business</a:t>
            </a:r>
          </a:p>
          <a:p>
            <a:pPr marL="914400" lvl="1" indent="-457200" algn="l">
              <a:buFont typeface="Wingdings 2" panose="05020102010507070707" pitchFamily="18" charset="2"/>
              <a:buChar char="¨"/>
            </a:pPr>
            <a:r>
              <a:rPr lang="en-US" dirty="0">
                <a:solidFill>
                  <a:schemeClr val="tx1"/>
                </a:solidFill>
              </a:rPr>
              <a:t>The President, Treasurer, and Secretary should attend the audit – not perform the audit!</a:t>
            </a:r>
          </a:p>
          <a:p>
            <a:pPr marL="1371600" lvl="2" indent="-457200" algn="l">
              <a:buFont typeface="Wingdings 2" panose="05020102010507070707" pitchFamily="18" charset="2"/>
              <a:buChar char="¡"/>
            </a:pPr>
            <a:r>
              <a:rPr lang="en-US" dirty="0">
                <a:solidFill>
                  <a:schemeClr val="tx1"/>
                </a:solidFill>
              </a:rPr>
              <a:t>At the 2</a:t>
            </a:r>
            <a:r>
              <a:rPr lang="en-US" baseline="30000" dirty="0">
                <a:solidFill>
                  <a:schemeClr val="tx1"/>
                </a:solidFill>
              </a:rPr>
              <a:t>nd</a:t>
            </a:r>
            <a:r>
              <a:rPr lang="en-US" dirty="0">
                <a:solidFill>
                  <a:schemeClr val="tx1"/>
                </a:solidFill>
              </a:rPr>
              <a:t> quarter audit meeting the outgoing Treasurer and incoming Treasurer should attend the audit</a:t>
            </a:r>
          </a:p>
          <a:p>
            <a:pPr lvl="1" algn="l"/>
            <a:endParaRPr lang="en-US" dirty="0">
              <a:solidFill>
                <a:schemeClr val="tx1"/>
              </a:solidFill>
            </a:endParaRPr>
          </a:p>
        </p:txBody>
      </p:sp>
      <p:sp>
        <p:nvSpPr>
          <p:cNvPr id="4" name="Slide Number Placeholder 3"/>
          <p:cNvSpPr>
            <a:spLocks noGrp="1"/>
          </p:cNvSpPr>
          <p:nvPr>
            <p:ph type="sldNum" sz="quarter" idx="12"/>
          </p:nvPr>
        </p:nvSpPr>
        <p:spPr/>
        <p:txBody>
          <a:bodyPr/>
          <a:lstStyle/>
          <a:p>
            <a:fld id="{EADA9298-2A2E-4036-9674-82D91751E2A6}" type="slidenum">
              <a:rPr lang="en-US" smtClean="0"/>
              <a:t>28</a:t>
            </a:fld>
            <a:endParaRPr lang="en-US" dirty="0"/>
          </a:p>
        </p:txBody>
      </p:sp>
    </p:spTree>
    <p:extLst>
      <p:ext uri="{BB962C8B-B14F-4D97-AF65-F5344CB8AC3E}">
        <p14:creationId xmlns:p14="http://schemas.microsoft.com/office/powerpoint/2010/main" val="38888103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990600"/>
            <a:ext cx="6781800" cy="914400"/>
          </a:xfrm>
        </p:spPr>
        <p:txBody>
          <a:bodyPr>
            <a:normAutofit/>
          </a:bodyPr>
          <a:lstStyle/>
          <a:p>
            <a:r>
              <a:rPr lang="en-US" dirty="0"/>
              <a:t>Performing an Audit</a:t>
            </a:r>
          </a:p>
        </p:txBody>
      </p:sp>
      <p:sp>
        <p:nvSpPr>
          <p:cNvPr id="4" name="Slide Number Placeholder 3"/>
          <p:cNvSpPr>
            <a:spLocks noGrp="1"/>
          </p:cNvSpPr>
          <p:nvPr>
            <p:ph type="sldNum" sz="quarter" idx="12"/>
          </p:nvPr>
        </p:nvSpPr>
        <p:spPr/>
        <p:txBody>
          <a:bodyPr/>
          <a:lstStyle/>
          <a:p>
            <a:fld id="{EADA9298-2A2E-4036-9674-82D91751E2A6}" type="slidenum">
              <a:rPr lang="en-US" smtClean="0"/>
              <a:t>29</a:t>
            </a:fld>
            <a:endParaRPr lang="en-US" dirty="0"/>
          </a:p>
        </p:txBody>
      </p:sp>
      <p:pic>
        <p:nvPicPr>
          <p:cNvPr id="3" name="Picture 2"/>
          <p:cNvPicPr>
            <a:picLocks noChangeAspect="1"/>
          </p:cNvPicPr>
          <p:nvPr/>
        </p:nvPicPr>
        <p:blipFill>
          <a:blip r:embed="rId2"/>
          <a:stretch>
            <a:fillRect/>
          </a:stretch>
        </p:blipFill>
        <p:spPr>
          <a:xfrm>
            <a:off x="1702594" y="1752600"/>
            <a:ext cx="5738813" cy="4571478"/>
          </a:xfrm>
          <a:prstGeom prst="rect">
            <a:avLst/>
          </a:prstGeom>
        </p:spPr>
      </p:pic>
    </p:spTree>
    <p:extLst>
      <p:ext uri="{BB962C8B-B14F-4D97-AF65-F5344CB8AC3E}">
        <p14:creationId xmlns:p14="http://schemas.microsoft.com/office/powerpoint/2010/main" val="401596473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990600"/>
            <a:ext cx="7239000" cy="838200"/>
          </a:xfrm>
        </p:spPr>
        <p:txBody>
          <a:bodyPr>
            <a:noAutofit/>
          </a:bodyPr>
          <a:lstStyle/>
          <a:p>
            <a:r>
              <a:rPr lang="en-US" sz="3200" dirty="0"/>
              <a:t>Auxiliary Treasurer</a:t>
            </a:r>
          </a:p>
        </p:txBody>
      </p:sp>
      <p:sp>
        <p:nvSpPr>
          <p:cNvPr id="3" name="Content Placeholder 2"/>
          <p:cNvSpPr>
            <a:spLocks noGrp="1"/>
          </p:cNvSpPr>
          <p:nvPr>
            <p:ph idx="1"/>
          </p:nvPr>
        </p:nvSpPr>
        <p:spPr>
          <a:xfrm>
            <a:off x="457200" y="1874837"/>
            <a:ext cx="8229600" cy="4525963"/>
          </a:xfrm>
        </p:spPr>
        <p:txBody>
          <a:bodyPr>
            <a:normAutofit fontScale="92500"/>
          </a:bodyPr>
          <a:lstStyle/>
          <a:p>
            <a:pPr>
              <a:buFont typeface="Wingdings 2" panose="05020102010507070707" pitchFamily="18" charset="2"/>
              <a:buChar char=""/>
            </a:pPr>
            <a:r>
              <a:rPr lang="en-US" dirty="0">
                <a:solidFill>
                  <a:schemeClr val="tx1"/>
                </a:solidFill>
              </a:rPr>
              <a:t>Per Section 813 of Bylaws the Auxiliary </a:t>
            </a:r>
            <a:r>
              <a:rPr lang="en-US" dirty="0"/>
              <a:t>Treasurer is Treasurer of </a:t>
            </a:r>
            <a:r>
              <a:rPr lang="en-US" b="1" u="sng" dirty="0"/>
              <a:t>all</a:t>
            </a:r>
            <a:r>
              <a:rPr lang="en-US" dirty="0"/>
              <a:t> committees handling funds</a:t>
            </a:r>
          </a:p>
          <a:p>
            <a:pPr>
              <a:buFont typeface="Wingdings 2" panose="05020102010507070707" pitchFamily="18" charset="2"/>
              <a:buChar char=""/>
            </a:pPr>
            <a:r>
              <a:rPr lang="en-US" dirty="0"/>
              <a:t>All funds shall be accounted for by the Treasurer in the VFW Auxiliary books, which consist of:</a:t>
            </a:r>
          </a:p>
          <a:p>
            <a:pPr lvl="2">
              <a:buFont typeface="Wingdings 2" panose="05020102010507070707" pitchFamily="18" charset="2"/>
              <a:buChar char="¡"/>
            </a:pPr>
            <a:r>
              <a:rPr lang="en-US" dirty="0"/>
              <a:t>Ledger</a:t>
            </a:r>
          </a:p>
          <a:p>
            <a:pPr lvl="2">
              <a:buFont typeface="Wingdings 2" panose="05020102010507070707" pitchFamily="18" charset="2"/>
              <a:buChar char="¡"/>
            </a:pPr>
            <a:r>
              <a:rPr lang="en-US" dirty="0"/>
              <a:t>Cash book</a:t>
            </a:r>
          </a:p>
          <a:p>
            <a:pPr lvl="2">
              <a:buFont typeface="Wingdings 2" panose="05020102010507070707" pitchFamily="18" charset="2"/>
              <a:buChar char="¡"/>
            </a:pPr>
            <a:r>
              <a:rPr lang="en-US" dirty="0"/>
              <a:t>Or computerized system</a:t>
            </a:r>
          </a:p>
          <a:p>
            <a:pPr lvl="2">
              <a:buFont typeface="Wingdings 2" panose="05020102010507070707" pitchFamily="18" charset="2"/>
              <a:buChar char="¡"/>
            </a:pPr>
            <a:r>
              <a:rPr lang="en-US" dirty="0"/>
              <a:t>Must be printed and secured in a permanent record book</a:t>
            </a:r>
          </a:p>
        </p:txBody>
      </p:sp>
      <p:sp>
        <p:nvSpPr>
          <p:cNvPr id="4" name="Slide Number Placeholder 3"/>
          <p:cNvSpPr>
            <a:spLocks noGrp="1"/>
          </p:cNvSpPr>
          <p:nvPr>
            <p:ph type="sldNum" sz="quarter" idx="12"/>
          </p:nvPr>
        </p:nvSpPr>
        <p:spPr/>
        <p:txBody>
          <a:bodyPr/>
          <a:lstStyle/>
          <a:p>
            <a:fld id="{EADA9298-2A2E-4036-9674-82D91751E2A6}" type="slidenum">
              <a:rPr lang="en-US" smtClean="0">
                <a:solidFill>
                  <a:schemeClr val="bg1">
                    <a:lumMod val="65000"/>
                  </a:schemeClr>
                </a:solidFill>
              </a:rPr>
              <a:t>3</a:t>
            </a:fld>
            <a:endParaRPr lang="en-US" dirty="0">
              <a:solidFill>
                <a:schemeClr val="bg1">
                  <a:lumMod val="65000"/>
                </a:schemeClr>
              </a:solidFill>
            </a:endParaRPr>
          </a:p>
        </p:txBody>
      </p:sp>
    </p:spTree>
    <p:extLst>
      <p:ext uri="{BB962C8B-B14F-4D97-AF65-F5344CB8AC3E}">
        <p14:creationId xmlns:p14="http://schemas.microsoft.com/office/powerpoint/2010/main" val="3456872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990600"/>
            <a:ext cx="6781800" cy="914400"/>
          </a:xfrm>
        </p:spPr>
        <p:txBody>
          <a:bodyPr>
            <a:normAutofit/>
          </a:bodyPr>
          <a:lstStyle/>
          <a:p>
            <a:r>
              <a:rPr lang="en-US" dirty="0"/>
              <a:t>Performing an Audit</a:t>
            </a:r>
          </a:p>
        </p:txBody>
      </p:sp>
      <p:sp>
        <p:nvSpPr>
          <p:cNvPr id="4" name="Slide Number Placeholder 3"/>
          <p:cNvSpPr>
            <a:spLocks noGrp="1"/>
          </p:cNvSpPr>
          <p:nvPr>
            <p:ph type="sldNum" sz="quarter" idx="12"/>
          </p:nvPr>
        </p:nvSpPr>
        <p:spPr/>
        <p:txBody>
          <a:bodyPr/>
          <a:lstStyle/>
          <a:p>
            <a:fld id="{EADA9298-2A2E-4036-9674-82D91751E2A6}" type="slidenum">
              <a:rPr lang="en-US" smtClean="0"/>
              <a:t>30</a:t>
            </a:fld>
            <a:endParaRPr lang="en-US" dirty="0"/>
          </a:p>
        </p:txBody>
      </p:sp>
      <p:pic>
        <p:nvPicPr>
          <p:cNvPr id="3" name="Picture 2"/>
          <p:cNvPicPr>
            <a:picLocks noChangeAspect="1"/>
          </p:cNvPicPr>
          <p:nvPr/>
        </p:nvPicPr>
        <p:blipFill>
          <a:blip r:embed="rId2"/>
          <a:stretch>
            <a:fillRect/>
          </a:stretch>
        </p:blipFill>
        <p:spPr>
          <a:xfrm>
            <a:off x="3119437" y="1752600"/>
            <a:ext cx="3586163" cy="4537386"/>
          </a:xfrm>
          <a:prstGeom prst="rect">
            <a:avLst/>
          </a:prstGeom>
        </p:spPr>
      </p:pic>
    </p:spTree>
    <p:extLst>
      <p:ext uri="{BB962C8B-B14F-4D97-AF65-F5344CB8AC3E}">
        <p14:creationId xmlns:p14="http://schemas.microsoft.com/office/powerpoint/2010/main" val="78881656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990600"/>
            <a:ext cx="6781800" cy="914400"/>
          </a:xfrm>
        </p:spPr>
        <p:txBody>
          <a:bodyPr>
            <a:normAutofit/>
          </a:bodyPr>
          <a:lstStyle/>
          <a:p>
            <a:r>
              <a:rPr lang="en-US" dirty="0"/>
              <a:t>Performing an Audit</a:t>
            </a:r>
          </a:p>
        </p:txBody>
      </p:sp>
      <p:sp>
        <p:nvSpPr>
          <p:cNvPr id="4" name="Slide Number Placeholder 3"/>
          <p:cNvSpPr>
            <a:spLocks noGrp="1"/>
          </p:cNvSpPr>
          <p:nvPr>
            <p:ph type="sldNum" sz="quarter" idx="12"/>
          </p:nvPr>
        </p:nvSpPr>
        <p:spPr/>
        <p:txBody>
          <a:bodyPr/>
          <a:lstStyle/>
          <a:p>
            <a:fld id="{EADA9298-2A2E-4036-9674-82D91751E2A6}" type="slidenum">
              <a:rPr lang="en-US" smtClean="0"/>
              <a:t>31</a:t>
            </a:fld>
            <a:endParaRPr lang="en-US" dirty="0"/>
          </a:p>
        </p:txBody>
      </p:sp>
      <p:pic>
        <p:nvPicPr>
          <p:cNvPr id="3" name="Picture 2"/>
          <p:cNvPicPr>
            <a:picLocks noChangeAspect="1"/>
          </p:cNvPicPr>
          <p:nvPr/>
        </p:nvPicPr>
        <p:blipFill>
          <a:blip r:embed="rId2"/>
          <a:stretch>
            <a:fillRect/>
          </a:stretch>
        </p:blipFill>
        <p:spPr>
          <a:xfrm>
            <a:off x="3124201" y="1783570"/>
            <a:ext cx="3505200" cy="4617230"/>
          </a:xfrm>
          <a:prstGeom prst="rect">
            <a:avLst/>
          </a:prstGeom>
        </p:spPr>
      </p:pic>
    </p:spTree>
    <p:extLst>
      <p:ext uri="{BB962C8B-B14F-4D97-AF65-F5344CB8AC3E}">
        <p14:creationId xmlns:p14="http://schemas.microsoft.com/office/powerpoint/2010/main" val="328069406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990600"/>
            <a:ext cx="6781800" cy="914400"/>
          </a:xfrm>
        </p:spPr>
        <p:txBody>
          <a:bodyPr>
            <a:normAutofit/>
          </a:bodyPr>
          <a:lstStyle/>
          <a:p>
            <a:r>
              <a:rPr lang="en-US" dirty="0"/>
              <a:t>Performing an Audit</a:t>
            </a:r>
          </a:p>
        </p:txBody>
      </p:sp>
      <p:sp>
        <p:nvSpPr>
          <p:cNvPr id="4" name="Slide Number Placeholder 3"/>
          <p:cNvSpPr>
            <a:spLocks noGrp="1"/>
          </p:cNvSpPr>
          <p:nvPr>
            <p:ph type="sldNum" sz="quarter" idx="12"/>
          </p:nvPr>
        </p:nvSpPr>
        <p:spPr/>
        <p:txBody>
          <a:bodyPr/>
          <a:lstStyle/>
          <a:p>
            <a:fld id="{EADA9298-2A2E-4036-9674-82D91751E2A6}" type="slidenum">
              <a:rPr lang="en-US" smtClean="0"/>
              <a:t>32</a:t>
            </a:fld>
            <a:endParaRPr lang="en-US" dirty="0"/>
          </a:p>
        </p:txBody>
      </p:sp>
      <p:pic>
        <p:nvPicPr>
          <p:cNvPr id="3" name="Picture 2"/>
          <p:cNvPicPr>
            <a:picLocks noChangeAspect="1"/>
          </p:cNvPicPr>
          <p:nvPr/>
        </p:nvPicPr>
        <p:blipFill>
          <a:blip r:embed="rId2"/>
          <a:stretch>
            <a:fillRect/>
          </a:stretch>
        </p:blipFill>
        <p:spPr>
          <a:xfrm>
            <a:off x="1909762" y="2962275"/>
            <a:ext cx="5324475" cy="933450"/>
          </a:xfrm>
          <a:prstGeom prst="rect">
            <a:avLst/>
          </a:prstGeom>
        </p:spPr>
      </p:pic>
    </p:spTree>
    <p:extLst>
      <p:ext uri="{BB962C8B-B14F-4D97-AF65-F5344CB8AC3E}">
        <p14:creationId xmlns:p14="http://schemas.microsoft.com/office/powerpoint/2010/main" val="320162597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990600"/>
            <a:ext cx="7239000" cy="838200"/>
          </a:xfrm>
        </p:spPr>
        <p:txBody>
          <a:bodyPr>
            <a:noAutofit/>
          </a:bodyPr>
          <a:lstStyle/>
          <a:p>
            <a:r>
              <a:rPr lang="en-US" sz="3200" dirty="0"/>
              <a:t>Auxiliary Treasurer</a:t>
            </a:r>
          </a:p>
        </p:txBody>
      </p:sp>
      <p:sp>
        <p:nvSpPr>
          <p:cNvPr id="3" name="Content Placeholder 2"/>
          <p:cNvSpPr>
            <a:spLocks noGrp="1"/>
          </p:cNvSpPr>
          <p:nvPr>
            <p:ph idx="1"/>
          </p:nvPr>
        </p:nvSpPr>
        <p:spPr>
          <a:xfrm>
            <a:off x="457200" y="1874837"/>
            <a:ext cx="8229600" cy="4525963"/>
          </a:xfrm>
        </p:spPr>
        <p:txBody>
          <a:bodyPr>
            <a:normAutofit/>
          </a:bodyPr>
          <a:lstStyle/>
          <a:p>
            <a:pPr>
              <a:buFont typeface="Wingdings 2" panose="05020102010507070707" pitchFamily="18" charset="2"/>
              <a:buChar char=""/>
            </a:pPr>
            <a:r>
              <a:rPr lang="en-US" dirty="0"/>
              <a:t>Collects all money due</a:t>
            </a:r>
          </a:p>
          <a:p>
            <a:pPr>
              <a:buFont typeface="Wingdings 2" panose="05020102010507070707" pitchFamily="18" charset="2"/>
              <a:buChar char=""/>
            </a:pPr>
            <a:r>
              <a:rPr lang="en-US" dirty="0"/>
              <a:t>Give receipt for all cash</a:t>
            </a:r>
          </a:p>
          <a:p>
            <a:pPr>
              <a:buFont typeface="Wingdings 2" panose="05020102010507070707" pitchFamily="18" charset="2"/>
              <a:buChar char=""/>
            </a:pPr>
            <a:r>
              <a:rPr lang="en-US" dirty="0"/>
              <a:t>Tracks all other receipts</a:t>
            </a:r>
          </a:p>
          <a:p>
            <a:pPr>
              <a:buFont typeface="Wingdings 2" panose="05020102010507070707" pitchFamily="18" charset="2"/>
              <a:buChar char=""/>
            </a:pPr>
            <a:r>
              <a:rPr lang="en-US" dirty="0"/>
              <a:t>Writes and signs checks as vote on</a:t>
            </a:r>
          </a:p>
          <a:p>
            <a:pPr>
              <a:buFont typeface="Wingdings 2" panose="05020102010507070707" pitchFamily="18" charset="2"/>
              <a:buChar char=""/>
            </a:pPr>
            <a:r>
              <a:rPr lang="en-US" b="1" dirty="0"/>
              <a:t>Submits all forms necessary to be in compliance with Federal &amp; State regulations</a:t>
            </a:r>
          </a:p>
          <a:p>
            <a:pPr lvl="1">
              <a:buFont typeface="Wingdings 2" panose="05020102010507070707" pitchFamily="18" charset="2"/>
              <a:buChar char=""/>
            </a:pPr>
            <a:r>
              <a:rPr lang="en-US" b="1" dirty="0"/>
              <a:t>Tax exempt status compliance (tax return filing)</a:t>
            </a:r>
          </a:p>
        </p:txBody>
      </p:sp>
      <p:sp>
        <p:nvSpPr>
          <p:cNvPr id="4" name="Slide Number Placeholder 3"/>
          <p:cNvSpPr>
            <a:spLocks noGrp="1"/>
          </p:cNvSpPr>
          <p:nvPr>
            <p:ph type="sldNum" sz="quarter" idx="12"/>
          </p:nvPr>
        </p:nvSpPr>
        <p:spPr/>
        <p:txBody>
          <a:bodyPr/>
          <a:lstStyle/>
          <a:p>
            <a:fld id="{EADA9298-2A2E-4036-9674-82D91751E2A6}" type="slidenum">
              <a:rPr lang="en-US" smtClean="0">
                <a:solidFill>
                  <a:schemeClr val="bg1">
                    <a:lumMod val="65000"/>
                  </a:schemeClr>
                </a:solidFill>
              </a:rPr>
              <a:t>4</a:t>
            </a:fld>
            <a:endParaRPr lang="en-US" dirty="0">
              <a:solidFill>
                <a:schemeClr val="bg1">
                  <a:lumMod val="65000"/>
                </a:schemeClr>
              </a:solidFill>
            </a:endParaRPr>
          </a:p>
        </p:txBody>
      </p:sp>
    </p:spTree>
    <p:extLst>
      <p:ext uri="{BB962C8B-B14F-4D97-AF65-F5344CB8AC3E}">
        <p14:creationId xmlns:p14="http://schemas.microsoft.com/office/powerpoint/2010/main" val="2791185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1036638"/>
            <a:ext cx="7162800" cy="715962"/>
          </a:xfrm>
        </p:spPr>
        <p:txBody>
          <a:bodyPr>
            <a:noAutofit/>
          </a:bodyPr>
          <a:lstStyle/>
          <a:p>
            <a:r>
              <a:rPr lang="en-US" sz="3600" dirty="0"/>
              <a:t>Auxiliary Treasurer</a:t>
            </a:r>
          </a:p>
        </p:txBody>
      </p:sp>
      <p:sp>
        <p:nvSpPr>
          <p:cNvPr id="3" name="Content Placeholder 2"/>
          <p:cNvSpPr>
            <a:spLocks noGrp="1"/>
          </p:cNvSpPr>
          <p:nvPr>
            <p:ph idx="1"/>
          </p:nvPr>
        </p:nvSpPr>
        <p:spPr>
          <a:xfrm>
            <a:off x="457200" y="1874837"/>
            <a:ext cx="8229600" cy="4525963"/>
          </a:xfrm>
        </p:spPr>
        <p:txBody>
          <a:bodyPr>
            <a:normAutofit fontScale="85000" lnSpcReduction="20000"/>
          </a:bodyPr>
          <a:lstStyle/>
          <a:p>
            <a:pPr>
              <a:buFont typeface="Wingdings 2" panose="05020102010507070707" pitchFamily="18" charset="2"/>
              <a:buChar char="¨"/>
            </a:pPr>
            <a:r>
              <a:rPr lang="en-US" dirty="0"/>
              <a:t>Per Section 813A of Bylaws:</a:t>
            </a:r>
          </a:p>
          <a:p>
            <a:pPr lvl="1">
              <a:buFont typeface="Wingdings 2" panose="05020102010507070707" pitchFamily="18" charset="2"/>
              <a:buChar char="¨"/>
            </a:pPr>
            <a:r>
              <a:rPr lang="en-US" dirty="0"/>
              <a:t>Hold all funds &amp; securities in a FDIC or equivalent banking institution</a:t>
            </a:r>
          </a:p>
          <a:p>
            <a:pPr lvl="1">
              <a:buFont typeface="Wingdings 2" panose="05020102010507070707" pitchFamily="18" charset="2"/>
              <a:buChar char="¨"/>
            </a:pPr>
            <a:r>
              <a:rPr lang="en-US" dirty="0"/>
              <a:t>Auxiliaries shall have a General Fund and Relief Fund and any other funds needed.  Money for all funds shall be maintained in 1 checking account (unless state law requires differently)</a:t>
            </a:r>
          </a:p>
          <a:p>
            <a:pPr lvl="1">
              <a:buFont typeface="Wingdings 2" panose="05020102010507070707" pitchFamily="18" charset="2"/>
              <a:buChar char="¨"/>
            </a:pPr>
            <a:r>
              <a:rPr lang="en-US" dirty="0"/>
              <a:t>General Fund contains unrestricted monies that may be expended for any purpose voted upon</a:t>
            </a:r>
          </a:p>
          <a:p>
            <a:pPr lvl="1">
              <a:buFont typeface="Wingdings 2" panose="05020102010507070707" pitchFamily="18" charset="2"/>
              <a:buChar char="¨"/>
            </a:pPr>
            <a:r>
              <a:rPr lang="en-US" dirty="0"/>
              <a:t>The other funds contain restricted funds, which may only be expended for the purpose in which they were received</a:t>
            </a:r>
          </a:p>
          <a:p>
            <a:pPr lvl="1">
              <a:buFont typeface="Wingdings 2" panose="05020102010507070707" pitchFamily="18" charset="2"/>
              <a:buChar char="¨"/>
            </a:pPr>
            <a:r>
              <a:rPr lang="en-US" dirty="0"/>
              <a:t>By vote of the Auxiliary body, may have savings and investments accounts</a:t>
            </a:r>
          </a:p>
        </p:txBody>
      </p:sp>
      <p:sp>
        <p:nvSpPr>
          <p:cNvPr id="4" name="Slide Number Placeholder 3"/>
          <p:cNvSpPr>
            <a:spLocks noGrp="1"/>
          </p:cNvSpPr>
          <p:nvPr>
            <p:ph type="sldNum" sz="quarter" idx="12"/>
          </p:nvPr>
        </p:nvSpPr>
        <p:spPr/>
        <p:txBody>
          <a:bodyPr/>
          <a:lstStyle/>
          <a:p>
            <a:fld id="{EADA9298-2A2E-4036-9674-82D91751E2A6}" type="slidenum">
              <a:rPr lang="en-US" smtClean="0"/>
              <a:t>5</a:t>
            </a:fld>
            <a:endParaRPr lang="en-US" dirty="0"/>
          </a:p>
        </p:txBody>
      </p:sp>
    </p:spTree>
    <p:extLst>
      <p:ext uri="{BB962C8B-B14F-4D97-AF65-F5344CB8AC3E}">
        <p14:creationId xmlns:p14="http://schemas.microsoft.com/office/powerpoint/2010/main" val="282212895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9246A-DA34-7075-B14C-747D85D499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CC979D-2B27-D159-552D-31A451258F41}"/>
              </a:ext>
            </a:extLst>
          </p:cNvPr>
          <p:cNvSpPr>
            <a:spLocks noGrp="1"/>
          </p:cNvSpPr>
          <p:nvPr>
            <p:ph type="title"/>
          </p:nvPr>
        </p:nvSpPr>
        <p:spPr>
          <a:xfrm>
            <a:off x="1828800" y="1036638"/>
            <a:ext cx="7162800" cy="715962"/>
          </a:xfrm>
        </p:spPr>
        <p:txBody>
          <a:bodyPr>
            <a:noAutofit/>
          </a:bodyPr>
          <a:lstStyle/>
          <a:p>
            <a:r>
              <a:rPr lang="en-US" sz="3600" dirty="0"/>
              <a:t>Auxiliary Treasurer</a:t>
            </a:r>
          </a:p>
        </p:txBody>
      </p:sp>
      <p:sp>
        <p:nvSpPr>
          <p:cNvPr id="3" name="Content Placeholder 2">
            <a:extLst>
              <a:ext uri="{FF2B5EF4-FFF2-40B4-BE49-F238E27FC236}">
                <a16:creationId xmlns:a16="http://schemas.microsoft.com/office/drawing/2014/main" id="{9049097B-485B-195B-32C8-E4849AED2C0F}"/>
              </a:ext>
            </a:extLst>
          </p:cNvPr>
          <p:cNvSpPr>
            <a:spLocks noGrp="1"/>
          </p:cNvSpPr>
          <p:nvPr>
            <p:ph idx="1"/>
          </p:nvPr>
        </p:nvSpPr>
        <p:spPr>
          <a:xfrm>
            <a:off x="457200" y="1874837"/>
            <a:ext cx="8229600" cy="4525963"/>
          </a:xfrm>
        </p:spPr>
        <p:txBody>
          <a:bodyPr>
            <a:normAutofit lnSpcReduction="10000"/>
          </a:bodyPr>
          <a:lstStyle/>
          <a:p>
            <a:pPr>
              <a:buFont typeface="Wingdings 2" panose="05020102010507070707" pitchFamily="18" charset="2"/>
              <a:buChar char="¨"/>
            </a:pPr>
            <a:r>
              <a:rPr lang="en-US" dirty="0"/>
              <a:t>Auxiliaries may </a:t>
            </a:r>
            <a:r>
              <a:rPr lang="en-US" b="1" u="sng" dirty="0"/>
              <a:t>not</a:t>
            </a:r>
            <a:r>
              <a:rPr lang="en-US" dirty="0"/>
              <a:t> possess a credit card</a:t>
            </a:r>
          </a:p>
          <a:p>
            <a:pPr>
              <a:buFont typeface="Wingdings 2" panose="05020102010507070707" pitchFamily="18" charset="2"/>
              <a:buChar char="¨"/>
            </a:pPr>
            <a:r>
              <a:rPr lang="en-US" dirty="0"/>
              <a:t>By vote of the Auxiliary body, may possess a debit card to make payments for Auxiliary business purposes only</a:t>
            </a:r>
          </a:p>
          <a:p>
            <a:pPr lvl="1">
              <a:buFont typeface="Wingdings 2" panose="05020102010507070707" pitchFamily="18" charset="2"/>
              <a:buChar char="¨"/>
            </a:pPr>
            <a:r>
              <a:rPr lang="en-US" dirty="0"/>
              <a:t>Treasurer shall possess the debit card</a:t>
            </a:r>
          </a:p>
          <a:p>
            <a:pPr lvl="1">
              <a:buFont typeface="Wingdings 2" panose="05020102010507070707" pitchFamily="18" charset="2"/>
              <a:buChar char="¨"/>
            </a:pPr>
            <a:r>
              <a:rPr lang="en-US" dirty="0"/>
              <a:t>Debit cards cannot be used for cash advances</a:t>
            </a:r>
          </a:p>
          <a:p>
            <a:pPr>
              <a:buFont typeface="Wingdings 2" panose="05020102010507070707" pitchFamily="18" charset="2"/>
              <a:buChar char="¨"/>
            </a:pPr>
            <a:r>
              <a:rPr lang="en-US" dirty="0"/>
              <a:t>By vote of the Auxiliary body, may accept payment by credit and/or debit card using a third-party processor</a:t>
            </a:r>
          </a:p>
          <a:p>
            <a:pPr marL="457200" lvl="1" indent="0">
              <a:buNone/>
            </a:pPr>
            <a:endParaRPr lang="en-US" dirty="0"/>
          </a:p>
          <a:p>
            <a:pPr lvl="1">
              <a:buFont typeface="Wingdings 2" panose="05020102010507070707" pitchFamily="18" charset="2"/>
              <a:buChar char="¨"/>
            </a:pPr>
            <a:endParaRPr lang="en-US" dirty="0"/>
          </a:p>
        </p:txBody>
      </p:sp>
      <p:sp>
        <p:nvSpPr>
          <p:cNvPr id="4" name="Slide Number Placeholder 3">
            <a:extLst>
              <a:ext uri="{FF2B5EF4-FFF2-40B4-BE49-F238E27FC236}">
                <a16:creationId xmlns:a16="http://schemas.microsoft.com/office/drawing/2014/main" id="{6FE84E7D-219D-C843-FDFC-490C87D5B223}"/>
              </a:ext>
            </a:extLst>
          </p:cNvPr>
          <p:cNvSpPr>
            <a:spLocks noGrp="1"/>
          </p:cNvSpPr>
          <p:nvPr>
            <p:ph type="sldNum" sz="quarter" idx="12"/>
          </p:nvPr>
        </p:nvSpPr>
        <p:spPr/>
        <p:txBody>
          <a:bodyPr/>
          <a:lstStyle/>
          <a:p>
            <a:fld id="{EADA9298-2A2E-4036-9674-82D91751E2A6}" type="slidenum">
              <a:rPr lang="en-US" smtClean="0"/>
              <a:t>6</a:t>
            </a:fld>
            <a:endParaRPr lang="en-US" dirty="0"/>
          </a:p>
        </p:txBody>
      </p:sp>
    </p:spTree>
    <p:extLst>
      <p:ext uri="{BB962C8B-B14F-4D97-AF65-F5344CB8AC3E}">
        <p14:creationId xmlns:p14="http://schemas.microsoft.com/office/powerpoint/2010/main" val="233603521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153E1-9809-67F1-FE34-5637E9F57B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7209CD-D5B2-1CDE-4BA8-CB481C0BC933}"/>
              </a:ext>
            </a:extLst>
          </p:cNvPr>
          <p:cNvSpPr>
            <a:spLocks noGrp="1"/>
          </p:cNvSpPr>
          <p:nvPr>
            <p:ph type="title"/>
          </p:nvPr>
        </p:nvSpPr>
        <p:spPr>
          <a:xfrm>
            <a:off x="1828800" y="1036638"/>
            <a:ext cx="7162800" cy="715962"/>
          </a:xfrm>
        </p:spPr>
        <p:txBody>
          <a:bodyPr>
            <a:noAutofit/>
          </a:bodyPr>
          <a:lstStyle/>
          <a:p>
            <a:r>
              <a:rPr lang="en-US" sz="3600" dirty="0"/>
              <a:t>Auxiliary Treasurer</a:t>
            </a:r>
          </a:p>
        </p:txBody>
      </p:sp>
      <p:sp>
        <p:nvSpPr>
          <p:cNvPr id="3" name="Content Placeholder 2">
            <a:extLst>
              <a:ext uri="{FF2B5EF4-FFF2-40B4-BE49-F238E27FC236}">
                <a16:creationId xmlns:a16="http://schemas.microsoft.com/office/drawing/2014/main" id="{C574575D-8843-F01C-300F-64D124C62CDF}"/>
              </a:ext>
            </a:extLst>
          </p:cNvPr>
          <p:cNvSpPr>
            <a:spLocks noGrp="1"/>
          </p:cNvSpPr>
          <p:nvPr>
            <p:ph idx="1"/>
          </p:nvPr>
        </p:nvSpPr>
        <p:spPr>
          <a:xfrm>
            <a:off x="457200" y="1874837"/>
            <a:ext cx="8229600" cy="4525963"/>
          </a:xfrm>
        </p:spPr>
        <p:txBody>
          <a:bodyPr>
            <a:normAutofit/>
          </a:bodyPr>
          <a:lstStyle/>
          <a:p>
            <a:pPr>
              <a:buFont typeface="Wingdings 2" panose="05020102010507070707" pitchFamily="18" charset="2"/>
              <a:buChar char="¨"/>
            </a:pPr>
            <a:r>
              <a:rPr lang="en-US" dirty="0"/>
              <a:t>Auxiliary bills may not be paid electronically</a:t>
            </a:r>
          </a:p>
          <a:p>
            <a:pPr lvl="1">
              <a:buFont typeface="Wingdings 2" panose="05020102010507070707" pitchFamily="18" charset="2"/>
              <a:buChar char="¨"/>
            </a:pPr>
            <a:r>
              <a:rPr lang="en-US" dirty="0"/>
              <a:t>Except for monies transferred to National HQ</a:t>
            </a:r>
          </a:p>
          <a:p>
            <a:pPr lvl="1">
              <a:buFont typeface="Wingdings 2" panose="05020102010507070707" pitchFamily="18" charset="2"/>
              <a:buChar char="¨"/>
            </a:pPr>
            <a:r>
              <a:rPr lang="en-US" dirty="0"/>
              <a:t>Except for the purpose of paying taxes</a:t>
            </a:r>
          </a:p>
          <a:p>
            <a:pPr>
              <a:buFont typeface="Wingdings 2" panose="05020102010507070707" pitchFamily="18" charset="2"/>
              <a:buChar char="¨"/>
            </a:pPr>
            <a:r>
              <a:rPr lang="en-US" dirty="0"/>
              <a:t>By vote of the Auxiliary body, may accept payment by credit/debit card using a third-party processor</a:t>
            </a:r>
          </a:p>
          <a:p>
            <a:pPr marL="457200" lvl="1" indent="0">
              <a:buNone/>
            </a:pPr>
            <a:endParaRPr lang="en-US" dirty="0"/>
          </a:p>
          <a:p>
            <a:pPr lvl="1">
              <a:buFont typeface="Wingdings 2" panose="05020102010507070707" pitchFamily="18" charset="2"/>
              <a:buChar char="¨"/>
            </a:pPr>
            <a:endParaRPr lang="en-US" dirty="0"/>
          </a:p>
        </p:txBody>
      </p:sp>
      <p:sp>
        <p:nvSpPr>
          <p:cNvPr id="4" name="Slide Number Placeholder 3">
            <a:extLst>
              <a:ext uri="{FF2B5EF4-FFF2-40B4-BE49-F238E27FC236}">
                <a16:creationId xmlns:a16="http://schemas.microsoft.com/office/drawing/2014/main" id="{0F62A4A5-EF5E-B34A-BA4C-427121E85925}"/>
              </a:ext>
            </a:extLst>
          </p:cNvPr>
          <p:cNvSpPr>
            <a:spLocks noGrp="1"/>
          </p:cNvSpPr>
          <p:nvPr>
            <p:ph type="sldNum" sz="quarter" idx="12"/>
          </p:nvPr>
        </p:nvSpPr>
        <p:spPr/>
        <p:txBody>
          <a:bodyPr/>
          <a:lstStyle/>
          <a:p>
            <a:fld id="{EADA9298-2A2E-4036-9674-82D91751E2A6}" type="slidenum">
              <a:rPr lang="en-US" smtClean="0"/>
              <a:t>7</a:t>
            </a:fld>
            <a:endParaRPr lang="en-US" dirty="0"/>
          </a:p>
        </p:txBody>
      </p:sp>
    </p:spTree>
    <p:extLst>
      <p:ext uri="{BB962C8B-B14F-4D97-AF65-F5344CB8AC3E}">
        <p14:creationId xmlns:p14="http://schemas.microsoft.com/office/powerpoint/2010/main" val="123908372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1143000"/>
            <a:ext cx="6781800" cy="914400"/>
          </a:xfrm>
        </p:spPr>
        <p:txBody>
          <a:bodyPr/>
          <a:lstStyle/>
          <a:p>
            <a:r>
              <a:rPr lang="en-US" dirty="0"/>
              <a:t>Auxiliary Treasurer’s Report</a:t>
            </a:r>
          </a:p>
        </p:txBody>
      </p:sp>
      <p:sp>
        <p:nvSpPr>
          <p:cNvPr id="3" name="Subtitle 2"/>
          <p:cNvSpPr>
            <a:spLocks noGrp="1"/>
          </p:cNvSpPr>
          <p:nvPr>
            <p:ph type="subTitle" idx="1"/>
          </p:nvPr>
        </p:nvSpPr>
        <p:spPr>
          <a:xfrm>
            <a:off x="381000" y="2514600"/>
            <a:ext cx="8305800" cy="3657600"/>
          </a:xfrm>
        </p:spPr>
        <p:txBody>
          <a:bodyPr>
            <a:normAutofit fontScale="77500" lnSpcReduction="20000"/>
          </a:bodyPr>
          <a:lstStyle/>
          <a:p>
            <a:pPr marL="457200" indent="-457200" algn="l">
              <a:buFont typeface="Wingdings 2" panose="05020102010507070707" pitchFamily="18" charset="2"/>
              <a:buChar char="¨"/>
            </a:pPr>
            <a:r>
              <a:rPr lang="en-US" dirty="0">
                <a:solidFill>
                  <a:schemeClr val="tx1"/>
                </a:solidFill>
              </a:rPr>
              <a:t>At each Auxiliary meeting, the Treasurer shall make a report following the reading of the minutes</a:t>
            </a:r>
          </a:p>
          <a:p>
            <a:pPr marL="457200" indent="-457200" algn="l">
              <a:buFont typeface="Wingdings 2" panose="05020102010507070707" pitchFamily="18" charset="2"/>
              <a:buChar char="¨"/>
            </a:pPr>
            <a:r>
              <a:rPr lang="en-US" dirty="0">
                <a:solidFill>
                  <a:schemeClr val="tx1"/>
                </a:solidFill>
              </a:rPr>
              <a:t>The Auxiliary Treasurer’s Report shall contain:</a:t>
            </a:r>
          </a:p>
          <a:p>
            <a:pPr marL="914400" lvl="1" indent="-457200" algn="l">
              <a:buFont typeface="Wingdings" panose="05000000000000000000" pitchFamily="2" charset="2"/>
              <a:buChar char="§"/>
            </a:pPr>
            <a:r>
              <a:rPr lang="en-US" dirty="0">
                <a:solidFill>
                  <a:schemeClr val="tx1"/>
                </a:solidFill>
              </a:rPr>
              <a:t>Balance on hand as of the last report (Beginning Balance)</a:t>
            </a:r>
          </a:p>
          <a:p>
            <a:pPr marL="914400" lvl="1" indent="-457200" algn="l">
              <a:buFont typeface="Wingdings" panose="05000000000000000000" pitchFamily="2" charset="2"/>
              <a:buChar char="§"/>
            </a:pPr>
            <a:r>
              <a:rPr lang="en-US" dirty="0">
                <a:solidFill>
                  <a:schemeClr val="tx1"/>
                </a:solidFill>
              </a:rPr>
              <a:t>Amount of funds received from all sources since the last report</a:t>
            </a:r>
          </a:p>
          <a:p>
            <a:pPr marL="914400" lvl="1" indent="-457200" algn="l">
              <a:buFont typeface="Wingdings" panose="05000000000000000000" pitchFamily="2" charset="2"/>
              <a:buChar char="§"/>
            </a:pPr>
            <a:r>
              <a:rPr lang="en-US" dirty="0">
                <a:solidFill>
                  <a:schemeClr val="tx1"/>
                </a:solidFill>
              </a:rPr>
              <a:t>Amount expended since last report</a:t>
            </a:r>
          </a:p>
          <a:p>
            <a:pPr marL="914400" lvl="1" indent="-457200" algn="l">
              <a:buFont typeface="Wingdings" panose="05000000000000000000" pitchFamily="2" charset="2"/>
              <a:buChar char="§"/>
            </a:pPr>
            <a:r>
              <a:rPr lang="en-US" dirty="0">
                <a:solidFill>
                  <a:schemeClr val="tx1"/>
                </a:solidFill>
              </a:rPr>
              <a:t>Balance on hand (Ending Balance)</a:t>
            </a:r>
          </a:p>
          <a:p>
            <a:pPr marL="914400" lvl="1" indent="-457200" algn="l">
              <a:buFont typeface="Wingdings" panose="05000000000000000000" pitchFamily="2" charset="2"/>
              <a:buChar char="§"/>
            </a:pPr>
            <a:r>
              <a:rPr lang="en-US" dirty="0">
                <a:solidFill>
                  <a:schemeClr val="tx1"/>
                </a:solidFill>
              </a:rPr>
              <a:t>The report shall show all receipts and disbursements in detail, including the name of the person or organization to whom the check is issued and stating for what purpose</a:t>
            </a:r>
          </a:p>
          <a:p>
            <a:pPr algn="l"/>
            <a:endParaRPr lang="en-US" dirty="0">
              <a:solidFill>
                <a:schemeClr val="tx1"/>
              </a:solidFill>
            </a:endParaRPr>
          </a:p>
        </p:txBody>
      </p:sp>
      <p:sp>
        <p:nvSpPr>
          <p:cNvPr id="4" name="Slide Number Placeholder 3"/>
          <p:cNvSpPr>
            <a:spLocks noGrp="1"/>
          </p:cNvSpPr>
          <p:nvPr>
            <p:ph type="sldNum" sz="quarter" idx="12"/>
          </p:nvPr>
        </p:nvSpPr>
        <p:spPr/>
        <p:txBody>
          <a:bodyPr/>
          <a:lstStyle/>
          <a:p>
            <a:fld id="{EADA9298-2A2E-4036-9674-82D91751E2A6}" type="slidenum">
              <a:rPr lang="en-US" smtClean="0"/>
              <a:t>8</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4799" y="2286000"/>
            <a:ext cx="1055489" cy="1371600"/>
          </a:xfrm>
          <a:prstGeom prst="rect">
            <a:avLst/>
          </a:prstGeom>
        </p:spPr>
      </p:pic>
    </p:spTree>
    <p:extLst>
      <p:ext uri="{BB962C8B-B14F-4D97-AF65-F5344CB8AC3E}">
        <p14:creationId xmlns:p14="http://schemas.microsoft.com/office/powerpoint/2010/main" val="139268859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7600" y="1219200"/>
            <a:ext cx="1536190" cy="1219199"/>
          </a:xfrm>
          <a:prstGeom prst="rect">
            <a:avLst/>
          </a:prstGeom>
        </p:spPr>
      </p:pic>
      <p:sp>
        <p:nvSpPr>
          <p:cNvPr id="2" name="Title 1"/>
          <p:cNvSpPr>
            <a:spLocks noGrp="1"/>
          </p:cNvSpPr>
          <p:nvPr>
            <p:ph type="ctrTitle"/>
          </p:nvPr>
        </p:nvSpPr>
        <p:spPr>
          <a:xfrm>
            <a:off x="1981200" y="1143000"/>
            <a:ext cx="6781800" cy="914400"/>
          </a:xfrm>
        </p:spPr>
        <p:txBody>
          <a:bodyPr>
            <a:normAutofit/>
          </a:bodyPr>
          <a:lstStyle/>
          <a:p>
            <a:r>
              <a:rPr lang="en-US" dirty="0"/>
              <a:t>Trustees and Audits</a:t>
            </a:r>
          </a:p>
        </p:txBody>
      </p:sp>
      <p:sp>
        <p:nvSpPr>
          <p:cNvPr id="3" name="Subtitle 2"/>
          <p:cNvSpPr>
            <a:spLocks noGrp="1"/>
          </p:cNvSpPr>
          <p:nvPr>
            <p:ph type="subTitle" idx="1"/>
          </p:nvPr>
        </p:nvSpPr>
        <p:spPr>
          <a:xfrm>
            <a:off x="381000" y="2057400"/>
            <a:ext cx="8305800" cy="4114800"/>
          </a:xfrm>
        </p:spPr>
        <p:txBody>
          <a:bodyPr>
            <a:normAutofit fontScale="92500" lnSpcReduction="20000"/>
          </a:bodyPr>
          <a:lstStyle/>
          <a:p>
            <a:pPr marL="914400" lvl="1" indent="-457200" algn="l">
              <a:buFont typeface="Wingdings 2" panose="05020102010507070707" pitchFamily="18" charset="2"/>
              <a:buChar char="¨"/>
            </a:pPr>
            <a:r>
              <a:rPr lang="en-US" dirty="0">
                <a:solidFill>
                  <a:schemeClr val="tx1"/>
                </a:solidFill>
              </a:rPr>
              <a:t>Per Sections 802 &amp; 804 of Bylaws:</a:t>
            </a:r>
          </a:p>
          <a:p>
            <a:pPr marL="1371600" lvl="2" indent="-457200" algn="l">
              <a:buFont typeface="Wingdings" panose="05000000000000000000" pitchFamily="2" charset="2"/>
              <a:buChar char="§"/>
            </a:pPr>
            <a:r>
              <a:rPr lang="en-US" dirty="0">
                <a:solidFill>
                  <a:schemeClr val="tx1"/>
                </a:solidFill>
              </a:rPr>
              <a:t>Each Auxiliary and District shall have 3 elected Trustees</a:t>
            </a:r>
          </a:p>
          <a:p>
            <a:pPr marL="1371600" lvl="2" indent="-457200" algn="l">
              <a:buFont typeface="Wingdings" panose="05000000000000000000" pitchFamily="2" charset="2"/>
              <a:buChar char="§"/>
            </a:pPr>
            <a:r>
              <a:rPr lang="en-US" dirty="0">
                <a:solidFill>
                  <a:schemeClr val="tx1"/>
                </a:solidFill>
              </a:rPr>
              <a:t>Trustees shall serve a term of 3 years</a:t>
            </a:r>
          </a:p>
          <a:p>
            <a:pPr marL="1371600" lvl="2" indent="-457200" algn="l">
              <a:buFont typeface="Wingdings" panose="05000000000000000000" pitchFamily="2" charset="2"/>
              <a:buChar char="§"/>
            </a:pPr>
            <a:r>
              <a:rPr lang="en-US" dirty="0">
                <a:solidFill>
                  <a:schemeClr val="tx1"/>
                </a:solidFill>
              </a:rPr>
              <a:t>One Trustee will be elected at the time Officers are elected each year</a:t>
            </a:r>
          </a:p>
          <a:p>
            <a:pPr marL="1371600" lvl="2" indent="-457200" algn="l">
              <a:buFont typeface="Wingdings" panose="05000000000000000000" pitchFamily="2" charset="2"/>
              <a:buChar char="§"/>
            </a:pPr>
            <a:r>
              <a:rPr lang="en-US" dirty="0">
                <a:solidFill>
                  <a:schemeClr val="tx1"/>
                </a:solidFill>
              </a:rPr>
              <a:t>Each Auxiliary, County Council, and District will have:</a:t>
            </a:r>
          </a:p>
          <a:p>
            <a:pPr marL="1371600" lvl="2" indent="-457200" algn="l">
              <a:buFont typeface="Wingdings" panose="05000000000000000000" pitchFamily="2" charset="2"/>
              <a:buChar char="§"/>
            </a:pPr>
            <a:r>
              <a:rPr lang="en-US" dirty="0">
                <a:solidFill>
                  <a:schemeClr val="tx1"/>
                </a:solidFill>
              </a:rPr>
              <a:t>A </a:t>
            </a:r>
            <a:r>
              <a:rPr lang="en-US" b="1" u="sng" dirty="0">
                <a:solidFill>
                  <a:schemeClr val="tx1"/>
                </a:solidFill>
              </a:rPr>
              <a:t>One Year </a:t>
            </a:r>
            <a:r>
              <a:rPr lang="en-US" dirty="0">
                <a:solidFill>
                  <a:schemeClr val="tx1"/>
                </a:solidFill>
              </a:rPr>
              <a:t>Trustee.  The One Year Trustee (also known as Senior Trustee) will serve as the Chairman of the Trustees (has 1 year remaining to serve as Trustee)</a:t>
            </a:r>
          </a:p>
          <a:p>
            <a:pPr marL="1371600" lvl="2" indent="-457200" algn="l">
              <a:buFont typeface="Wingdings" panose="05000000000000000000" pitchFamily="2" charset="2"/>
              <a:buChar char="§"/>
            </a:pPr>
            <a:r>
              <a:rPr lang="en-US" dirty="0">
                <a:solidFill>
                  <a:schemeClr val="tx1"/>
                </a:solidFill>
              </a:rPr>
              <a:t>A </a:t>
            </a:r>
            <a:r>
              <a:rPr lang="en-US" b="1" u="sng" dirty="0">
                <a:solidFill>
                  <a:schemeClr val="tx1"/>
                </a:solidFill>
              </a:rPr>
              <a:t>Second Year </a:t>
            </a:r>
            <a:r>
              <a:rPr lang="en-US" dirty="0">
                <a:solidFill>
                  <a:schemeClr val="tx1"/>
                </a:solidFill>
              </a:rPr>
              <a:t>Trustee (has 2 years remaining to serve as Trustee)</a:t>
            </a:r>
          </a:p>
          <a:p>
            <a:pPr marL="1371600" lvl="2" indent="-457200" algn="l">
              <a:buFont typeface="Wingdings" panose="05000000000000000000" pitchFamily="2" charset="2"/>
              <a:buChar char="§"/>
            </a:pPr>
            <a:r>
              <a:rPr lang="en-US" dirty="0">
                <a:solidFill>
                  <a:schemeClr val="tx1"/>
                </a:solidFill>
              </a:rPr>
              <a:t>A </a:t>
            </a:r>
            <a:r>
              <a:rPr lang="en-US" b="1" u="sng" dirty="0">
                <a:solidFill>
                  <a:schemeClr val="tx1"/>
                </a:solidFill>
              </a:rPr>
              <a:t>Third Year </a:t>
            </a:r>
            <a:r>
              <a:rPr lang="en-US" dirty="0">
                <a:solidFill>
                  <a:schemeClr val="tx1"/>
                </a:solidFill>
              </a:rPr>
              <a:t>Trustee (has 3 years remaining to serve as Trustee)</a:t>
            </a:r>
          </a:p>
          <a:p>
            <a:pPr algn="l"/>
            <a:endParaRPr lang="en-US" dirty="0">
              <a:solidFill>
                <a:schemeClr val="tx1"/>
              </a:solidFill>
            </a:endParaRPr>
          </a:p>
          <a:p>
            <a:pPr lvl="1" algn="l"/>
            <a:endParaRPr lang="en-US" dirty="0">
              <a:solidFill>
                <a:schemeClr val="tx1"/>
              </a:solidFill>
            </a:endParaRPr>
          </a:p>
        </p:txBody>
      </p:sp>
      <p:sp>
        <p:nvSpPr>
          <p:cNvPr id="4" name="Slide Number Placeholder 3"/>
          <p:cNvSpPr>
            <a:spLocks noGrp="1"/>
          </p:cNvSpPr>
          <p:nvPr>
            <p:ph type="sldNum" sz="quarter" idx="12"/>
          </p:nvPr>
        </p:nvSpPr>
        <p:spPr/>
        <p:txBody>
          <a:bodyPr/>
          <a:lstStyle/>
          <a:p>
            <a:fld id="{EADA9298-2A2E-4036-9674-82D91751E2A6}" type="slidenum">
              <a:rPr lang="en-US" smtClean="0"/>
              <a:t>9</a:t>
            </a:fld>
            <a:endParaRPr lang="en-US" dirty="0"/>
          </a:p>
        </p:txBody>
      </p:sp>
    </p:spTree>
    <p:extLst>
      <p:ext uri="{BB962C8B-B14F-4D97-AF65-F5344CB8AC3E}">
        <p14:creationId xmlns:p14="http://schemas.microsoft.com/office/powerpoint/2010/main" val="1324694765"/>
      </p:ext>
    </p:extLst>
  </p:cSld>
  <p:clrMapOvr>
    <a:masterClrMapping/>
  </p:clrMapOvr>
  <p:transition spd="slow">
    <p:wheel spokes="1"/>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1429</TotalTime>
  <Words>1867</Words>
  <Application>Microsoft Office PowerPoint</Application>
  <PresentationFormat>On-screen Show (4:3)</PresentationFormat>
  <Paragraphs>219</Paragraphs>
  <Slides>32</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Calibri</vt:lpstr>
      <vt:lpstr>Lucida Bright</vt:lpstr>
      <vt:lpstr>Trajan Pro</vt:lpstr>
      <vt:lpstr>Wingdings</vt:lpstr>
      <vt:lpstr>Wingdings 2</vt:lpstr>
      <vt:lpstr>Office Theme</vt:lpstr>
      <vt:lpstr>PowerPoint Presentation</vt:lpstr>
      <vt:lpstr>Auxiliary Secretary</vt:lpstr>
      <vt:lpstr>Auxiliary Treasurer</vt:lpstr>
      <vt:lpstr>Auxiliary Treasurer</vt:lpstr>
      <vt:lpstr>Auxiliary Treasurer</vt:lpstr>
      <vt:lpstr>Auxiliary Treasurer</vt:lpstr>
      <vt:lpstr>Auxiliary Treasurer</vt:lpstr>
      <vt:lpstr>Auxiliary Treasurer’s Report</vt:lpstr>
      <vt:lpstr>Trustees and Audits</vt:lpstr>
      <vt:lpstr>Trustees and Audits</vt:lpstr>
      <vt:lpstr>Trustees and Audits</vt:lpstr>
      <vt:lpstr>Trustees and Audits</vt:lpstr>
      <vt:lpstr>Trustees and Audits</vt:lpstr>
      <vt:lpstr>Trustees and Audits</vt:lpstr>
      <vt:lpstr>Trustees and Audits</vt:lpstr>
      <vt:lpstr>Trustees and Audits</vt:lpstr>
      <vt:lpstr>Preparing for an Audit</vt:lpstr>
      <vt:lpstr>Preparing for an Audit</vt:lpstr>
      <vt:lpstr>PowerPoint Presentation</vt:lpstr>
      <vt:lpstr>Performing an Audit</vt:lpstr>
      <vt:lpstr>Performing an Audit</vt:lpstr>
      <vt:lpstr>Performing an Audit</vt:lpstr>
      <vt:lpstr>Performing an Audit</vt:lpstr>
      <vt:lpstr>Performing an Audit</vt:lpstr>
      <vt:lpstr>Performing an Audit</vt:lpstr>
      <vt:lpstr>Performing an Audit</vt:lpstr>
      <vt:lpstr>Performing an Audit</vt:lpstr>
      <vt:lpstr>Performing an Audit</vt:lpstr>
      <vt:lpstr>Performing an Audit</vt:lpstr>
      <vt:lpstr>Performing an Audit</vt:lpstr>
      <vt:lpstr>Performing an Audit</vt:lpstr>
      <vt:lpstr>Performing an Audit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Cara Day</dc:creator>
  <cp:lastModifiedBy>George Martin</cp:lastModifiedBy>
  <cp:revision>170</cp:revision>
  <dcterms:created xsi:type="dcterms:W3CDTF">2014-03-11T21:22:57Z</dcterms:created>
  <dcterms:modified xsi:type="dcterms:W3CDTF">2025-06-25T17:06:13Z</dcterms:modified>
</cp:coreProperties>
</file>