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0" r:id="rId2"/>
    <p:sldId id="256" r:id="rId3"/>
    <p:sldId id="261" r:id="rId4"/>
    <p:sldId id="258" r:id="rId5"/>
    <p:sldId id="262" r:id="rId6"/>
    <p:sldId id="263" r:id="rId7"/>
    <p:sldId id="257"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128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9FCFF-83DA-423D-85BE-A333DB6205DD}" type="datetimeFigureOut">
              <a:rPr lang="en-US" smtClean="0"/>
              <a:t>8/17/2025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2195A-6AD9-4D91-B061-4A3BD362F63F}" type="slidenum">
              <a:rPr lang="en-US" smtClean="0"/>
              <a:t>‹#›</a:t>
            </a:fld>
            <a:endParaRPr lang="en-US"/>
          </a:p>
        </p:txBody>
      </p:sp>
    </p:spTree>
    <p:extLst>
      <p:ext uri="{BB962C8B-B14F-4D97-AF65-F5344CB8AC3E}">
        <p14:creationId xmlns:p14="http://schemas.microsoft.com/office/powerpoint/2010/main" val="381362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a:t>
            </a:fld>
            <a:endParaRPr lang="en-US" dirty="0"/>
          </a:p>
        </p:txBody>
      </p:sp>
    </p:spTree>
    <p:extLst>
      <p:ext uri="{BB962C8B-B14F-4D97-AF65-F5344CB8AC3E}">
        <p14:creationId xmlns:p14="http://schemas.microsoft.com/office/powerpoint/2010/main" val="320426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F083E1-B3ED-4110-8ABE-E14D758F79CD}" type="datetimeFigureOut">
              <a:rPr lang="en-US" smtClean="0"/>
              <a:t>8/17/2025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86FF32C-DBC0-488A-9873-AC0120CC334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099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083E1-B3ED-4110-8ABE-E14D758F79CD}" type="datetimeFigureOut">
              <a:rPr lang="en-US" smtClean="0"/>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FF32C-DBC0-488A-9873-AC0120CC334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824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083E1-B3ED-4110-8ABE-E14D758F79CD}" type="datetimeFigureOut">
              <a:rPr lang="en-US" smtClean="0"/>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FF32C-DBC0-488A-9873-AC0120CC334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60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083E1-B3ED-4110-8ABE-E14D758F79CD}" type="datetimeFigureOut">
              <a:rPr lang="en-US" smtClean="0"/>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FF32C-DBC0-488A-9873-AC0120CC334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970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F083E1-B3ED-4110-8ABE-E14D758F79CD}" type="datetimeFigureOut">
              <a:rPr lang="en-US" smtClean="0"/>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FF32C-DBC0-488A-9873-AC0120CC334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405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083E1-B3ED-4110-8ABE-E14D758F79CD}" type="datetimeFigureOut">
              <a:rPr lang="en-US" smtClean="0"/>
              <a:t>8/17/2025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FF32C-DBC0-488A-9873-AC0120CC334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896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F083E1-B3ED-4110-8ABE-E14D758F79CD}" type="datetimeFigureOut">
              <a:rPr lang="en-US" smtClean="0"/>
              <a:t>8/17/2025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FF32C-DBC0-488A-9873-AC0120CC334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499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F083E1-B3ED-4110-8ABE-E14D758F79CD}" type="datetimeFigureOut">
              <a:rPr lang="en-US" smtClean="0"/>
              <a:t>8/17/2025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FF32C-DBC0-488A-9873-AC0120CC334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7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083E1-B3ED-4110-8ABE-E14D758F79CD}" type="datetimeFigureOut">
              <a:rPr lang="en-US" smtClean="0"/>
              <a:t>8/17/2025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FF32C-DBC0-488A-9873-AC0120CC334A}" type="slidenum">
              <a:rPr lang="en-US" smtClean="0"/>
              <a:t>‹#›</a:t>
            </a:fld>
            <a:endParaRPr lang="en-US"/>
          </a:p>
        </p:txBody>
      </p:sp>
    </p:spTree>
    <p:extLst>
      <p:ext uri="{BB962C8B-B14F-4D97-AF65-F5344CB8AC3E}">
        <p14:creationId xmlns:p14="http://schemas.microsoft.com/office/powerpoint/2010/main" val="98542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F083E1-B3ED-4110-8ABE-E14D758F79CD}" type="datetimeFigureOut">
              <a:rPr lang="en-US" smtClean="0"/>
              <a:t>8/17/2025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FF32C-DBC0-488A-9873-AC0120CC334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355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9F083E1-B3ED-4110-8ABE-E14D758F79CD}" type="datetimeFigureOut">
              <a:rPr lang="en-US" smtClean="0"/>
              <a:t>8/17/2025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86FF32C-DBC0-488A-9873-AC0120CC334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04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9F083E1-B3ED-4110-8ABE-E14D758F79CD}" type="datetimeFigureOut">
              <a:rPr lang="en-US" smtClean="0"/>
              <a:t>8/17/2025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86FF32C-DBC0-488A-9873-AC0120CC334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976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8F5F2-DA0A-8E34-7D81-0F1B8965AE14}"/>
              </a:ext>
            </a:extLst>
          </p:cNvPr>
          <p:cNvPicPr>
            <a:picLocks noChangeAspect="1"/>
          </p:cNvPicPr>
          <p:nvPr/>
        </p:nvPicPr>
        <p:blipFill>
          <a:blip r:embed="rId3"/>
          <a:stretch>
            <a:fillRect/>
          </a:stretch>
        </p:blipFill>
        <p:spPr>
          <a:xfrm>
            <a:off x="458514" y="86710"/>
            <a:ext cx="1752600" cy="1543050"/>
          </a:xfrm>
          <a:prstGeom prst="rect">
            <a:avLst/>
          </a:prstGeom>
        </p:spPr>
      </p:pic>
      <p:pic>
        <p:nvPicPr>
          <p:cNvPr id="11" name="Picture 10">
            <a:extLst>
              <a:ext uri="{FF2B5EF4-FFF2-40B4-BE49-F238E27FC236}">
                <a16:creationId xmlns:a16="http://schemas.microsoft.com/office/drawing/2014/main" id="{A7048A05-078E-9B9F-4A75-A5B0F651FCBB}"/>
              </a:ext>
            </a:extLst>
          </p:cNvPr>
          <p:cNvPicPr>
            <a:picLocks noChangeAspect="1"/>
          </p:cNvPicPr>
          <p:nvPr/>
        </p:nvPicPr>
        <p:blipFill>
          <a:blip r:embed="rId4"/>
          <a:stretch>
            <a:fillRect/>
          </a:stretch>
        </p:blipFill>
        <p:spPr>
          <a:xfrm>
            <a:off x="3819525" y="6211614"/>
            <a:ext cx="4552950" cy="394138"/>
          </a:xfrm>
          <a:prstGeom prst="rect">
            <a:avLst/>
          </a:prstGeom>
        </p:spPr>
      </p:pic>
      <p:sp>
        <p:nvSpPr>
          <p:cNvPr id="13" name="TextBox 12">
            <a:extLst>
              <a:ext uri="{FF2B5EF4-FFF2-40B4-BE49-F238E27FC236}">
                <a16:creationId xmlns:a16="http://schemas.microsoft.com/office/drawing/2014/main" id="{89A552B0-4A7C-6B65-9ED4-26A7A9E09976}"/>
              </a:ext>
            </a:extLst>
          </p:cNvPr>
          <p:cNvSpPr txBox="1"/>
          <p:nvPr/>
        </p:nvSpPr>
        <p:spPr>
          <a:xfrm>
            <a:off x="1955581" y="1975210"/>
            <a:ext cx="8280838" cy="2000548"/>
          </a:xfrm>
          <a:prstGeom prst="rect">
            <a:avLst/>
          </a:prstGeom>
          <a:noFill/>
        </p:spPr>
        <p:txBody>
          <a:bodyPr wrap="square">
            <a:spAutoFit/>
          </a:bodyPr>
          <a:lstStyle/>
          <a:p>
            <a:r>
              <a:rPr lang="en-US" sz="4400" dirty="0"/>
              <a:t>VFW Auxiliary Outreach Overview</a:t>
            </a:r>
          </a:p>
          <a:p>
            <a:endParaRPr lang="en-US" sz="4000" dirty="0"/>
          </a:p>
          <a:p>
            <a:pPr algn="ctr"/>
            <a:r>
              <a:rPr lang="en-US" sz="4000" dirty="0"/>
              <a:t>Department of Arizona</a:t>
            </a:r>
          </a:p>
        </p:txBody>
      </p:sp>
    </p:spTree>
    <p:extLst>
      <p:ext uri="{BB962C8B-B14F-4D97-AF65-F5344CB8AC3E}">
        <p14:creationId xmlns:p14="http://schemas.microsoft.com/office/powerpoint/2010/main" val="42320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A0044F-5A13-8315-DF20-D7A1746E2C6D}"/>
              </a:ext>
            </a:extLst>
          </p:cNvPr>
          <p:cNvSpPr>
            <a:spLocks noGrp="1"/>
          </p:cNvSpPr>
          <p:nvPr>
            <p:ph idx="1"/>
          </p:nvPr>
        </p:nvSpPr>
        <p:spPr/>
        <p:txBody>
          <a:bodyPr>
            <a:normAutofit fontScale="92500" lnSpcReduction="10000"/>
          </a:bodyPr>
          <a:lstStyle/>
          <a:p>
            <a:pPr marL="0" indent="0" algn="ctr">
              <a:buNone/>
            </a:pPr>
            <a:r>
              <a:rPr lang="en-US" sz="3200" dirty="0"/>
              <a:t>Be sure to spread the word about the GREAT things you do to help your  communities!</a:t>
            </a:r>
          </a:p>
          <a:p>
            <a:pPr marL="0" indent="0" algn="ctr">
              <a:buNone/>
            </a:pPr>
            <a:r>
              <a:rPr lang="en-US" sz="3200" dirty="0"/>
              <a:t>#AuxiliaryOutreach 	#AZ2526Outreach</a:t>
            </a:r>
          </a:p>
          <a:p>
            <a:pPr marL="0" indent="0" algn="ctr">
              <a:buNone/>
            </a:pPr>
            <a:r>
              <a:rPr lang="en-US" sz="2800" dirty="0"/>
              <a:t>Use the above hashtags on Social Media to inspire others, too!</a:t>
            </a:r>
          </a:p>
          <a:p>
            <a:pPr marL="0" indent="0" algn="ctr">
              <a:buNone/>
            </a:pPr>
            <a:r>
              <a:rPr lang="en-US" sz="2600" dirty="0"/>
              <a:t>Amy Bennett,  AO Department Chairman</a:t>
            </a:r>
          </a:p>
          <a:p>
            <a:pPr marL="0" indent="0" algn="ctr">
              <a:buNone/>
            </a:pPr>
            <a:r>
              <a:rPr lang="en-US" sz="2600" dirty="0"/>
              <a:t>“You’ve got a friend in me!”</a:t>
            </a:r>
          </a:p>
        </p:txBody>
      </p:sp>
      <p:pic>
        <p:nvPicPr>
          <p:cNvPr id="4" name="Picture 3">
            <a:extLst>
              <a:ext uri="{FF2B5EF4-FFF2-40B4-BE49-F238E27FC236}">
                <a16:creationId xmlns:a16="http://schemas.microsoft.com/office/drawing/2014/main" id="{E407449E-59ED-07E4-BB54-C6BE68187273}"/>
              </a:ext>
            </a:extLst>
          </p:cNvPr>
          <p:cNvPicPr>
            <a:picLocks noChangeAspect="1"/>
          </p:cNvPicPr>
          <p:nvPr/>
        </p:nvPicPr>
        <p:blipFill>
          <a:blip r:embed="rId2"/>
          <a:stretch>
            <a:fillRect/>
          </a:stretch>
        </p:blipFill>
        <p:spPr>
          <a:xfrm>
            <a:off x="458514" y="86710"/>
            <a:ext cx="1752600" cy="1543050"/>
          </a:xfrm>
          <a:prstGeom prst="rect">
            <a:avLst/>
          </a:prstGeom>
        </p:spPr>
      </p:pic>
      <p:pic>
        <p:nvPicPr>
          <p:cNvPr id="5" name="Picture 4">
            <a:extLst>
              <a:ext uri="{FF2B5EF4-FFF2-40B4-BE49-F238E27FC236}">
                <a16:creationId xmlns:a16="http://schemas.microsoft.com/office/drawing/2014/main" id="{82AE735C-704B-9AC5-22ED-8C166FF0A8D9}"/>
              </a:ext>
            </a:extLst>
          </p:cNvPr>
          <p:cNvPicPr>
            <a:picLocks noChangeAspect="1"/>
          </p:cNvPicPr>
          <p:nvPr/>
        </p:nvPicPr>
        <p:blipFill>
          <a:blip r:embed="rId3"/>
          <a:stretch>
            <a:fillRect/>
          </a:stretch>
        </p:blipFill>
        <p:spPr>
          <a:xfrm>
            <a:off x="3819525" y="6306536"/>
            <a:ext cx="4552950" cy="361950"/>
          </a:xfrm>
          <a:prstGeom prst="rect">
            <a:avLst/>
          </a:prstGeom>
        </p:spPr>
      </p:pic>
      <p:sp>
        <p:nvSpPr>
          <p:cNvPr id="6" name="Rectangle 5">
            <a:extLst>
              <a:ext uri="{FF2B5EF4-FFF2-40B4-BE49-F238E27FC236}">
                <a16:creationId xmlns:a16="http://schemas.microsoft.com/office/drawing/2014/main" id="{D55B1A54-8BC6-B4C5-B08E-1C522F0F0B11}"/>
              </a:ext>
            </a:extLst>
          </p:cNvPr>
          <p:cNvSpPr/>
          <p:nvPr/>
        </p:nvSpPr>
        <p:spPr>
          <a:xfrm>
            <a:off x="2490952" y="189514"/>
            <a:ext cx="8403020" cy="12671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As you shine your light, the world grows bright, you are a beacon of love.</a:t>
            </a:r>
            <a:endParaRPr lang="en-US" sz="2800" dirty="0"/>
          </a:p>
        </p:txBody>
      </p:sp>
    </p:spTree>
    <p:extLst>
      <p:ext uri="{BB962C8B-B14F-4D97-AF65-F5344CB8AC3E}">
        <p14:creationId xmlns:p14="http://schemas.microsoft.com/office/powerpoint/2010/main" val="422753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528B-6643-4DBE-D36F-3C41A717C31A}"/>
              </a:ext>
            </a:extLst>
          </p:cNvPr>
          <p:cNvSpPr>
            <a:spLocks noGrp="1"/>
          </p:cNvSpPr>
          <p:nvPr>
            <p:ph type="ctrTitle"/>
          </p:nvPr>
        </p:nvSpPr>
        <p:spPr/>
        <p:txBody>
          <a:bodyPr>
            <a:normAutofit fontScale="90000"/>
          </a:bodyPr>
          <a:lstStyle/>
          <a:p>
            <a:br>
              <a:rPr lang="en-US" sz="4900" dirty="0"/>
            </a:br>
            <a:br>
              <a:rPr lang="en-US" sz="4900" dirty="0"/>
            </a:br>
            <a:r>
              <a:rPr lang="en-US" sz="4700" dirty="0"/>
              <a:t>Definition and Importance</a:t>
            </a:r>
            <a:br>
              <a:rPr lang="en-US" sz="4900" dirty="0"/>
            </a:br>
            <a:br>
              <a:rPr lang="en-US" sz="4900" dirty="0"/>
            </a:br>
            <a:r>
              <a:rPr lang="en-US" sz="4900" dirty="0"/>
              <a:t>What is Auxiliary Outreach?</a:t>
            </a:r>
            <a:br>
              <a:rPr lang="en-US" dirty="0"/>
            </a:br>
            <a:endParaRPr lang="en-US" dirty="0"/>
          </a:p>
        </p:txBody>
      </p:sp>
      <p:sp>
        <p:nvSpPr>
          <p:cNvPr id="3" name="Subtitle 2">
            <a:extLst>
              <a:ext uri="{FF2B5EF4-FFF2-40B4-BE49-F238E27FC236}">
                <a16:creationId xmlns:a16="http://schemas.microsoft.com/office/drawing/2014/main" id="{951B2E51-338C-8AA1-2D78-F633584C5F48}"/>
              </a:ext>
            </a:extLst>
          </p:cNvPr>
          <p:cNvSpPr>
            <a:spLocks noGrp="1"/>
          </p:cNvSpPr>
          <p:nvPr>
            <p:ph type="subTitle" idx="1"/>
          </p:nvPr>
        </p:nvSpPr>
        <p:spPr>
          <a:xfrm>
            <a:off x="2417778" y="3514271"/>
            <a:ext cx="8637074" cy="2383291"/>
          </a:xfrm>
        </p:spPr>
        <p:txBody>
          <a:bodyPr>
            <a:noAutofit/>
          </a:bodyPr>
          <a:lstStyle/>
          <a:p>
            <a:r>
              <a:rPr lang="en-US" sz="2000" dirty="0"/>
              <a:t>Auxiliary Outreach is a partnership formed by a VFW Auxiliary with another organization for the benefit of their community or its institutions. It is a donation of time, not in-kind or monetary donations. It’s about partnering with other organizations in our communities to help improve where we live.</a:t>
            </a:r>
          </a:p>
        </p:txBody>
      </p:sp>
      <p:pic>
        <p:nvPicPr>
          <p:cNvPr id="4" name="Picture 3">
            <a:extLst>
              <a:ext uri="{FF2B5EF4-FFF2-40B4-BE49-F238E27FC236}">
                <a16:creationId xmlns:a16="http://schemas.microsoft.com/office/drawing/2014/main" id="{259C593E-571D-2B58-129A-FA416A7FE469}"/>
              </a:ext>
            </a:extLst>
          </p:cNvPr>
          <p:cNvPicPr>
            <a:picLocks noChangeAspect="1"/>
          </p:cNvPicPr>
          <p:nvPr/>
        </p:nvPicPr>
        <p:blipFill>
          <a:blip r:embed="rId2"/>
          <a:stretch>
            <a:fillRect/>
          </a:stretch>
        </p:blipFill>
        <p:spPr>
          <a:xfrm>
            <a:off x="458514" y="86710"/>
            <a:ext cx="1752600" cy="1543050"/>
          </a:xfrm>
          <a:prstGeom prst="rect">
            <a:avLst/>
          </a:prstGeom>
        </p:spPr>
      </p:pic>
      <p:pic>
        <p:nvPicPr>
          <p:cNvPr id="8" name="Picture 7">
            <a:extLst>
              <a:ext uri="{FF2B5EF4-FFF2-40B4-BE49-F238E27FC236}">
                <a16:creationId xmlns:a16="http://schemas.microsoft.com/office/drawing/2014/main" id="{FFF14107-62D5-17FC-C67D-BFAC2F16E506}"/>
              </a:ext>
            </a:extLst>
          </p:cNvPr>
          <p:cNvPicPr>
            <a:picLocks noChangeAspect="1"/>
          </p:cNvPicPr>
          <p:nvPr/>
        </p:nvPicPr>
        <p:blipFill>
          <a:blip r:embed="rId3"/>
          <a:stretch>
            <a:fillRect/>
          </a:stretch>
        </p:blipFill>
        <p:spPr>
          <a:xfrm>
            <a:off x="3819525" y="6306536"/>
            <a:ext cx="4552950" cy="361950"/>
          </a:xfrm>
          <a:prstGeom prst="rect">
            <a:avLst/>
          </a:prstGeom>
        </p:spPr>
      </p:pic>
    </p:spTree>
    <p:extLst>
      <p:ext uri="{BB962C8B-B14F-4D97-AF65-F5344CB8AC3E}">
        <p14:creationId xmlns:p14="http://schemas.microsoft.com/office/powerpoint/2010/main" val="366968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3C37-A6E4-3A89-C61B-D60D44B7DD33}"/>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E109725A-0DF5-1312-6F71-AAEFF7EE4AED}"/>
              </a:ext>
            </a:extLst>
          </p:cNvPr>
          <p:cNvSpPr>
            <a:spLocks noGrp="1"/>
          </p:cNvSpPr>
          <p:nvPr>
            <p:ph sz="half" idx="1"/>
          </p:nvPr>
        </p:nvSpPr>
        <p:spPr/>
        <p:txBody>
          <a:bodyPr/>
          <a:lstStyle/>
          <a:p>
            <a:pPr marL="0" indent="0">
              <a:buNone/>
            </a:pPr>
            <a:r>
              <a:rPr lang="en-US" dirty="0"/>
              <a:t>1.  </a:t>
            </a:r>
            <a:r>
              <a:rPr lang="en-US" sz="2400" dirty="0"/>
              <a:t>Understanding VFW Auxiliary Outreach</a:t>
            </a:r>
          </a:p>
          <a:p>
            <a:endParaRPr lang="en-US" dirty="0"/>
          </a:p>
        </p:txBody>
      </p:sp>
      <p:sp>
        <p:nvSpPr>
          <p:cNvPr id="4" name="Content Placeholder 3">
            <a:extLst>
              <a:ext uri="{FF2B5EF4-FFF2-40B4-BE49-F238E27FC236}">
                <a16:creationId xmlns:a16="http://schemas.microsoft.com/office/drawing/2014/main" id="{257CA5C4-098C-B6B6-6F63-2B60C15635CA}"/>
              </a:ext>
            </a:extLst>
          </p:cNvPr>
          <p:cNvSpPr>
            <a:spLocks noGrp="1"/>
          </p:cNvSpPr>
          <p:nvPr>
            <p:ph sz="half" idx="2"/>
          </p:nvPr>
        </p:nvSpPr>
        <p:spPr/>
        <p:txBody>
          <a:bodyPr/>
          <a:lstStyle/>
          <a:p>
            <a:pPr marL="0" indent="0">
              <a:buNone/>
            </a:pPr>
            <a:r>
              <a:rPr lang="en-US" dirty="0"/>
              <a:t>2</a:t>
            </a:r>
            <a:r>
              <a:rPr lang="en-US" sz="2400" dirty="0"/>
              <a:t>. What does and does not qualify as an Outreach Program Activity?</a:t>
            </a:r>
          </a:p>
          <a:p>
            <a:endParaRPr lang="en-US" dirty="0"/>
          </a:p>
        </p:txBody>
      </p:sp>
    </p:spTree>
    <p:extLst>
      <p:ext uri="{BB962C8B-B14F-4D97-AF65-F5344CB8AC3E}">
        <p14:creationId xmlns:p14="http://schemas.microsoft.com/office/powerpoint/2010/main" val="346329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BDF692-EEA5-FC59-04E3-3A5225BE4964}"/>
              </a:ext>
            </a:extLst>
          </p:cNvPr>
          <p:cNvSpPr txBox="1"/>
          <p:nvPr/>
        </p:nvSpPr>
        <p:spPr>
          <a:xfrm>
            <a:off x="520262" y="2936906"/>
            <a:ext cx="10578662" cy="830997"/>
          </a:xfrm>
          <a:prstGeom prst="rect">
            <a:avLst/>
          </a:prstGeom>
          <a:noFill/>
        </p:spPr>
        <p:txBody>
          <a:bodyPr wrap="square">
            <a:spAutoFit/>
          </a:bodyPr>
          <a:lstStyle/>
          <a:p>
            <a:r>
              <a:rPr lang="en-US" sz="4800" dirty="0"/>
              <a:t>1. Understanding VFW Auxiliary Outreach</a:t>
            </a:r>
          </a:p>
        </p:txBody>
      </p:sp>
      <p:pic>
        <p:nvPicPr>
          <p:cNvPr id="6" name="Picture 5">
            <a:extLst>
              <a:ext uri="{FF2B5EF4-FFF2-40B4-BE49-F238E27FC236}">
                <a16:creationId xmlns:a16="http://schemas.microsoft.com/office/drawing/2014/main" id="{4945A7F2-D9EA-3DAA-0552-C6BCEF77E47D}"/>
              </a:ext>
            </a:extLst>
          </p:cNvPr>
          <p:cNvPicPr>
            <a:picLocks noChangeAspect="1"/>
          </p:cNvPicPr>
          <p:nvPr/>
        </p:nvPicPr>
        <p:blipFill>
          <a:blip r:embed="rId2"/>
          <a:stretch>
            <a:fillRect/>
          </a:stretch>
        </p:blipFill>
        <p:spPr>
          <a:xfrm>
            <a:off x="458514" y="86710"/>
            <a:ext cx="1752600" cy="1543050"/>
          </a:xfrm>
          <a:prstGeom prst="rect">
            <a:avLst/>
          </a:prstGeom>
        </p:spPr>
      </p:pic>
      <p:pic>
        <p:nvPicPr>
          <p:cNvPr id="7" name="Picture 6">
            <a:extLst>
              <a:ext uri="{FF2B5EF4-FFF2-40B4-BE49-F238E27FC236}">
                <a16:creationId xmlns:a16="http://schemas.microsoft.com/office/drawing/2014/main" id="{2CD62E92-2EB3-A70B-DD4E-E9C96B43705E}"/>
              </a:ext>
            </a:extLst>
          </p:cNvPr>
          <p:cNvPicPr>
            <a:picLocks noChangeAspect="1"/>
          </p:cNvPicPr>
          <p:nvPr/>
        </p:nvPicPr>
        <p:blipFill>
          <a:blip r:embed="rId3"/>
          <a:stretch>
            <a:fillRect/>
          </a:stretch>
        </p:blipFill>
        <p:spPr>
          <a:xfrm>
            <a:off x="3819525" y="6306536"/>
            <a:ext cx="4552950" cy="361950"/>
          </a:xfrm>
          <a:prstGeom prst="rect">
            <a:avLst/>
          </a:prstGeom>
        </p:spPr>
      </p:pic>
    </p:spTree>
    <p:extLst>
      <p:ext uri="{BB962C8B-B14F-4D97-AF65-F5344CB8AC3E}">
        <p14:creationId xmlns:p14="http://schemas.microsoft.com/office/powerpoint/2010/main" val="187445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287A7C2-CAEF-88F7-0A3A-2F4F1DAE6E05}"/>
              </a:ext>
            </a:extLst>
          </p:cNvPr>
          <p:cNvSpPr>
            <a:spLocks noGrp="1"/>
          </p:cNvSpPr>
          <p:nvPr>
            <p:ph type="title"/>
          </p:nvPr>
        </p:nvSpPr>
        <p:spPr>
          <a:xfrm>
            <a:off x="1451580" y="804520"/>
            <a:ext cx="5550355" cy="598611"/>
          </a:xfrm>
        </p:spPr>
        <p:txBody>
          <a:bodyPr vert="horz" lIns="91440" tIns="45720" rIns="91440" bIns="45720" rtlCol="0" anchor="t">
            <a:normAutofit/>
          </a:bodyPr>
          <a:lstStyle/>
          <a:p>
            <a:r>
              <a:rPr lang="en-US" dirty="0"/>
              <a:t>Definition and Goals</a:t>
            </a:r>
          </a:p>
        </p:txBody>
      </p:sp>
      <p:sp>
        <p:nvSpPr>
          <p:cNvPr id="48" name="Rectangle 47">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1D44459B-F6BE-492A-F6F2-E0AE21EB868F}"/>
              </a:ext>
            </a:extLst>
          </p:cNvPr>
          <p:cNvSpPr>
            <a:spLocks noGrp="1"/>
          </p:cNvSpPr>
          <p:nvPr>
            <p:ph type="body" sz="half" idx="2"/>
          </p:nvPr>
        </p:nvSpPr>
        <p:spPr>
          <a:xfrm>
            <a:off x="951265" y="1403131"/>
            <a:ext cx="6050670" cy="4419485"/>
          </a:xfrm>
        </p:spPr>
        <p:txBody>
          <a:bodyPr vert="horz" lIns="91440" tIns="45720" rIns="91440" bIns="45720" rtlCol="0" anchor="t">
            <a:noAutofit/>
          </a:bodyPr>
          <a:lstStyle/>
          <a:p>
            <a:r>
              <a:rPr lang="en-US" sz="1600" b="1" dirty="0"/>
              <a:t>Purpose of  VFW Auxiliary Outreach</a:t>
            </a:r>
          </a:p>
          <a:p>
            <a:r>
              <a:rPr lang="en-US" sz="1600" dirty="0"/>
              <a:t>When an entire Auxiliary partners with another organization outside our own, it is considered Auxiliary Outreach if the project was approved by the Auxiliary and recorded in the meeting minutes prior to the project.</a:t>
            </a:r>
          </a:p>
          <a:p>
            <a:r>
              <a:rPr lang="en-US" sz="1600" b="1" kern="1000" dirty="0"/>
              <a:t>Auxiliary Outreach can</a:t>
            </a:r>
          </a:p>
          <a:p>
            <a:r>
              <a:rPr lang="en-US" sz="1600" kern="1000" dirty="0"/>
              <a:t>• Be performed by people of any age, skill set or ability level.</a:t>
            </a:r>
          </a:p>
          <a:p>
            <a:r>
              <a:rPr lang="en-US" sz="1600" kern="1000" dirty="0"/>
              <a:t> • Benefit any group of people such as youth, senior citizens and those with disabilities. </a:t>
            </a:r>
          </a:p>
          <a:p>
            <a:r>
              <a:rPr lang="en-US" sz="1600" kern="1000" dirty="0"/>
              <a:t>• Benefit animals, the environment and public spaces. </a:t>
            </a:r>
          </a:p>
          <a:p>
            <a:r>
              <a:rPr lang="en-US" sz="1600" kern="1000" dirty="0"/>
              <a:t>• Be done in communities of all types and sizes – rural, suburban and urban, small and large. </a:t>
            </a:r>
          </a:p>
        </p:txBody>
      </p:sp>
      <p:grpSp>
        <p:nvGrpSpPr>
          <p:cNvPr id="50" name="Group 49">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51" name="Rectangle 50">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Placeholder 9" descr="A bulletin board with a list of goals&#10;&#10;AI-generated content may be incorrect.">
            <a:extLst>
              <a:ext uri="{FF2B5EF4-FFF2-40B4-BE49-F238E27FC236}">
                <a16:creationId xmlns:a16="http://schemas.microsoft.com/office/drawing/2014/main" id="{5F6C89B8-4DF2-0DF7-E2C5-181119E7071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r="5045" b="-4"/>
          <a:stretch>
            <a:fillRect/>
          </a:stretch>
        </p:blipFill>
        <p:spPr>
          <a:xfrm>
            <a:off x="8116373" y="1116345"/>
            <a:ext cx="2799103" cy="3866172"/>
          </a:xfrm>
          <a:prstGeom prst="rect">
            <a:avLst/>
          </a:prstGeom>
        </p:spPr>
      </p:pic>
      <p:pic>
        <p:nvPicPr>
          <p:cNvPr id="54" name="Picture 53">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6" name="Straight Connector 55">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60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431D-A7FB-E0C3-9ECC-CA8ACE588327}"/>
              </a:ext>
            </a:extLst>
          </p:cNvPr>
          <p:cNvSpPr>
            <a:spLocks noGrp="1"/>
          </p:cNvSpPr>
          <p:nvPr>
            <p:ph type="title"/>
          </p:nvPr>
        </p:nvSpPr>
        <p:spPr/>
        <p:txBody>
          <a:bodyPr/>
          <a:lstStyle/>
          <a:p>
            <a:r>
              <a:rPr lang="en-US" dirty="0"/>
              <a:t>Key Activities and Initiatives</a:t>
            </a:r>
          </a:p>
        </p:txBody>
      </p:sp>
      <p:sp>
        <p:nvSpPr>
          <p:cNvPr id="3" name="Text Placeholder 2">
            <a:extLst>
              <a:ext uri="{FF2B5EF4-FFF2-40B4-BE49-F238E27FC236}">
                <a16:creationId xmlns:a16="http://schemas.microsoft.com/office/drawing/2014/main" id="{113223D0-5490-D50E-FFDB-058455898901}"/>
              </a:ext>
            </a:extLst>
          </p:cNvPr>
          <p:cNvSpPr>
            <a:spLocks noGrp="1"/>
          </p:cNvSpPr>
          <p:nvPr>
            <p:ph type="body" idx="1"/>
          </p:nvPr>
        </p:nvSpPr>
        <p:spPr>
          <a:xfrm>
            <a:off x="1447191" y="1860483"/>
            <a:ext cx="4645152" cy="677765"/>
          </a:xfrm>
        </p:spPr>
        <p:txBody>
          <a:bodyPr>
            <a:normAutofit/>
          </a:bodyPr>
          <a:lstStyle/>
          <a:p>
            <a:r>
              <a:rPr lang="en-US" sz="2000" dirty="0"/>
              <a:t>Examples of Outreach Programs</a:t>
            </a:r>
          </a:p>
        </p:txBody>
      </p:sp>
      <p:sp>
        <p:nvSpPr>
          <p:cNvPr id="4" name="Content Placeholder 3">
            <a:extLst>
              <a:ext uri="{FF2B5EF4-FFF2-40B4-BE49-F238E27FC236}">
                <a16:creationId xmlns:a16="http://schemas.microsoft.com/office/drawing/2014/main" id="{F30B432D-2B24-01D3-4B21-A5E358533287}"/>
              </a:ext>
            </a:extLst>
          </p:cNvPr>
          <p:cNvSpPr>
            <a:spLocks noGrp="1"/>
          </p:cNvSpPr>
          <p:nvPr>
            <p:ph sz="half" idx="2"/>
          </p:nvPr>
        </p:nvSpPr>
        <p:spPr>
          <a:xfrm>
            <a:off x="1447191" y="2538248"/>
            <a:ext cx="4645152" cy="3153103"/>
          </a:xfrm>
        </p:spPr>
        <p:txBody>
          <a:bodyPr>
            <a:noAutofit/>
          </a:bodyPr>
          <a:lstStyle/>
          <a:p>
            <a:pPr marL="0" indent="0">
              <a:buNone/>
            </a:pPr>
            <a:r>
              <a:rPr lang="en-US" sz="1200" dirty="0"/>
              <a:t>• Working walks or runs that benefit other organizations as an event spotter, water station volunteer, timekeeper, etc. (Walking or running in the race is not part of Auxiliary Outreach; that’s participation, not partnering.) </a:t>
            </a:r>
          </a:p>
          <a:p>
            <a:pPr marL="0" indent="0">
              <a:buNone/>
            </a:pPr>
            <a:r>
              <a:rPr lang="en-US" sz="1200" dirty="0"/>
              <a:t>• Working with local police on child ID kits or with EMTs to host CPR Training. </a:t>
            </a:r>
          </a:p>
          <a:p>
            <a:pPr marL="0" indent="0">
              <a:buNone/>
            </a:pPr>
            <a:r>
              <a:rPr lang="en-US" sz="1200" dirty="0"/>
              <a:t>• Working with firefighters on fire safety and prevention. </a:t>
            </a:r>
          </a:p>
          <a:p>
            <a:pPr marL="0" indent="0">
              <a:buNone/>
            </a:pPr>
            <a:r>
              <a:rPr lang="en-US" sz="1200" dirty="0"/>
              <a:t>• Working with parks and recreation departments to plant trees, develop non-veteran-related </a:t>
            </a:r>
          </a:p>
          <a:p>
            <a:pPr marL="0" indent="0">
              <a:buNone/>
            </a:pPr>
            <a:r>
              <a:rPr lang="en-US" sz="1200" dirty="0"/>
              <a:t>community art installations and on adopt-a-park initiatives. </a:t>
            </a:r>
          </a:p>
          <a:p>
            <a:pPr marL="0" indent="0">
              <a:buNone/>
            </a:pPr>
            <a:r>
              <a:rPr lang="en-US" sz="1200" dirty="0"/>
              <a:t>• Helping with a spay and neuter animal clinic. </a:t>
            </a:r>
          </a:p>
          <a:p>
            <a:pPr marL="0" indent="0">
              <a:buNone/>
            </a:pPr>
            <a:r>
              <a:rPr lang="en-US" sz="1100" dirty="0"/>
              <a:t> </a:t>
            </a:r>
          </a:p>
        </p:txBody>
      </p:sp>
      <p:sp>
        <p:nvSpPr>
          <p:cNvPr id="5" name="Text Placeholder 4">
            <a:extLst>
              <a:ext uri="{FF2B5EF4-FFF2-40B4-BE49-F238E27FC236}">
                <a16:creationId xmlns:a16="http://schemas.microsoft.com/office/drawing/2014/main" id="{06727A8C-A7CF-F690-E44A-AC572A903DED}"/>
              </a:ext>
            </a:extLst>
          </p:cNvPr>
          <p:cNvSpPr>
            <a:spLocks noGrp="1"/>
          </p:cNvSpPr>
          <p:nvPr>
            <p:ph type="body" sz="quarter" idx="3"/>
          </p:nvPr>
        </p:nvSpPr>
        <p:spPr>
          <a:xfrm>
            <a:off x="6412362" y="1860483"/>
            <a:ext cx="4645152" cy="819655"/>
          </a:xfrm>
        </p:spPr>
        <p:txBody>
          <a:bodyPr>
            <a:normAutofit/>
          </a:bodyPr>
          <a:lstStyle/>
          <a:p>
            <a:r>
              <a:rPr lang="en-US" sz="2000" dirty="0"/>
              <a:t>Department Theme: Helping the Homeless EXAMPLES</a:t>
            </a:r>
          </a:p>
        </p:txBody>
      </p:sp>
      <p:sp>
        <p:nvSpPr>
          <p:cNvPr id="6" name="Content Placeholder 5">
            <a:extLst>
              <a:ext uri="{FF2B5EF4-FFF2-40B4-BE49-F238E27FC236}">
                <a16:creationId xmlns:a16="http://schemas.microsoft.com/office/drawing/2014/main" id="{0F146406-2BDD-D575-B7AF-C89E5C69F2CF}"/>
              </a:ext>
            </a:extLst>
          </p:cNvPr>
          <p:cNvSpPr>
            <a:spLocks noGrp="1"/>
          </p:cNvSpPr>
          <p:nvPr>
            <p:ph sz="quarter" idx="4"/>
          </p:nvPr>
        </p:nvSpPr>
        <p:spPr/>
        <p:txBody>
          <a:bodyPr>
            <a:normAutofit fontScale="92500" lnSpcReduction="10000"/>
          </a:bodyPr>
          <a:lstStyle/>
          <a:p>
            <a:r>
              <a:rPr lang="en-US" dirty="0"/>
              <a:t>Serving food in soup kitchens. </a:t>
            </a:r>
          </a:p>
          <a:p>
            <a:r>
              <a:rPr lang="en-US" dirty="0"/>
              <a:t>Partnering with a local adult center and helping to distribute blankets made by their participants.</a:t>
            </a:r>
          </a:p>
          <a:p>
            <a:r>
              <a:rPr lang="en-US" dirty="0"/>
              <a:t>Partnering with a local craft group who has made doggie booties and distribute to homeless in parks who have pets.</a:t>
            </a:r>
          </a:p>
        </p:txBody>
      </p:sp>
    </p:spTree>
    <p:extLst>
      <p:ext uri="{BB962C8B-B14F-4D97-AF65-F5344CB8AC3E}">
        <p14:creationId xmlns:p14="http://schemas.microsoft.com/office/powerpoint/2010/main" val="69075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E379B-485D-F12D-DE23-8365BAF5E58B}"/>
              </a:ext>
            </a:extLst>
          </p:cNvPr>
          <p:cNvSpPr>
            <a:spLocks noGrp="1"/>
          </p:cNvSpPr>
          <p:nvPr>
            <p:ph idx="1"/>
          </p:nvPr>
        </p:nvSpPr>
        <p:spPr/>
        <p:txBody>
          <a:bodyPr>
            <a:normAutofit/>
          </a:bodyPr>
          <a:lstStyle/>
          <a:p>
            <a:pPr marL="0" indent="0">
              <a:buNone/>
            </a:pPr>
            <a:r>
              <a:rPr lang="en-US" sz="4800" dirty="0"/>
              <a:t>2. 	What does and does not qualify as an Outreach Program Activity?</a:t>
            </a:r>
          </a:p>
        </p:txBody>
      </p:sp>
      <p:pic>
        <p:nvPicPr>
          <p:cNvPr id="4" name="Picture 3">
            <a:extLst>
              <a:ext uri="{FF2B5EF4-FFF2-40B4-BE49-F238E27FC236}">
                <a16:creationId xmlns:a16="http://schemas.microsoft.com/office/drawing/2014/main" id="{954F3882-C85A-9675-C381-B0A2C09871BB}"/>
              </a:ext>
            </a:extLst>
          </p:cNvPr>
          <p:cNvPicPr>
            <a:picLocks noChangeAspect="1"/>
          </p:cNvPicPr>
          <p:nvPr/>
        </p:nvPicPr>
        <p:blipFill>
          <a:blip r:embed="rId2"/>
          <a:stretch>
            <a:fillRect/>
          </a:stretch>
        </p:blipFill>
        <p:spPr>
          <a:xfrm>
            <a:off x="458514" y="86710"/>
            <a:ext cx="1752600" cy="1543050"/>
          </a:xfrm>
          <a:prstGeom prst="rect">
            <a:avLst/>
          </a:prstGeom>
        </p:spPr>
      </p:pic>
      <p:pic>
        <p:nvPicPr>
          <p:cNvPr id="5" name="Picture 4">
            <a:extLst>
              <a:ext uri="{FF2B5EF4-FFF2-40B4-BE49-F238E27FC236}">
                <a16:creationId xmlns:a16="http://schemas.microsoft.com/office/drawing/2014/main" id="{F39AE83B-EED6-A3D7-1C77-AD3A1602067C}"/>
              </a:ext>
            </a:extLst>
          </p:cNvPr>
          <p:cNvPicPr>
            <a:picLocks noChangeAspect="1"/>
          </p:cNvPicPr>
          <p:nvPr/>
        </p:nvPicPr>
        <p:blipFill>
          <a:blip r:embed="rId3"/>
          <a:stretch>
            <a:fillRect/>
          </a:stretch>
        </p:blipFill>
        <p:spPr>
          <a:xfrm>
            <a:off x="3819525" y="6306536"/>
            <a:ext cx="4552950" cy="361950"/>
          </a:xfrm>
          <a:prstGeom prst="rect">
            <a:avLst/>
          </a:prstGeom>
        </p:spPr>
      </p:pic>
    </p:spTree>
    <p:extLst>
      <p:ext uri="{BB962C8B-B14F-4D97-AF65-F5344CB8AC3E}">
        <p14:creationId xmlns:p14="http://schemas.microsoft.com/office/powerpoint/2010/main" val="346952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4C99-3528-E4CC-45B8-407F3CB9A7D4}"/>
              </a:ext>
            </a:extLst>
          </p:cNvPr>
          <p:cNvSpPr>
            <a:spLocks noGrp="1"/>
          </p:cNvSpPr>
          <p:nvPr>
            <p:ph type="title"/>
          </p:nvPr>
        </p:nvSpPr>
        <p:spPr/>
        <p:txBody>
          <a:bodyPr/>
          <a:lstStyle/>
          <a:p>
            <a:r>
              <a:rPr lang="en-US" dirty="0"/>
              <a:t>Definition and Importance</a:t>
            </a:r>
          </a:p>
        </p:txBody>
      </p:sp>
      <p:sp>
        <p:nvSpPr>
          <p:cNvPr id="3" name="Content Placeholder 2">
            <a:extLst>
              <a:ext uri="{FF2B5EF4-FFF2-40B4-BE49-F238E27FC236}">
                <a16:creationId xmlns:a16="http://schemas.microsoft.com/office/drawing/2014/main" id="{358A7591-659B-EBD4-1C5B-952D49BA0922}"/>
              </a:ext>
            </a:extLst>
          </p:cNvPr>
          <p:cNvSpPr>
            <a:spLocks noGrp="1"/>
          </p:cNvSpPr>
          <p:nvPr>
            <p:ph sz="half" idx="1"/>
          </p:nvPr>
        </p:nvSpPr>
        <p:spPr/>
        <p:txBody>
          <a:bodyPr>
            <a:normAutofit fontScale="92500" lnSpcReduction="10000"/>
          </a:bodyPr>
          <a:lstStyle/>
          <a:p>
            <a:pPr marL="0" indent="0">
              <a:buNone/>
            </a:pPr>
            <a:r>
              <a:rPr lang="en-US" b="1" dirty="0"/>
              <a:t>What is Auxiliary Outreach?</a:t>
            </a:r>
          </a:p>
          <a:p>
            <a:pPr marL="0" indent="0">
              <a:buNone/>
            </a:pPr>
            <a:r>
              <a:rPr lang="en-US" dirty="0"/>
              <a:t>Auxiliary Outreach is a partnership formed by a VFW Auxiliary with another organization for the benefit of their community or its institutions. It is a donation of time, not in-kind or monetary donations. It’s about partnering with other organizations in our communities to help improve where we live.</a:t>
            </a:r>
          </a:p>
        </p:txBody>
      </p:sp>
      <p:sp>
        <p:nvSpPr>
          <p:cNvPr id="4" name="Content Placeholder 3">
            <a:extLst>
              <a:ext uri="{FF2B5EF4-FFF2-40B4-BE49-F238E27FC236}">
                <a16:creationId xmlns:a16="http://schemas.microsoft.com/office/drawing/2014/main" id="{252B8038-849E-10E1-04B5-87E4A1A10D3E}"/>
              </a:ext>
            </a:extLst>
          </p:cNvPr>
          <p:cNvSpPr>
            <a:spLocks noGrp="1"/>
          </p:cNvSpPr>
          <p:nvPr>
            <p:ph sz="half" idx="2"/>
          </p:nvPr>
        </p:nvSpPr>
        <p:spPr>
          <a:xfrm>
            <a:off x="6413771" y="2017343"/>
            <a:ext cx="4645152" cy="4035768"/>
          </a:xfrm>
        </p:spPr>
        <p:txBody>
          <a:bodyPr>
            <a:normAutofit fontScale="92500" lnSpcReduction="10000"/>
          </a:bodyPr>
          <a:lstStyle/>
          <a:p>
            <a:pPr marL="0" indent="0">
              <a:buNone/>
            </a:pPr>
            <a:r>
              <a:rPr lang="en-US" b="1" dirty="0"/>
              <a:t>Benefits to Communities</a:t>
            </a:r>
          </a:p>
          <a:p>
            <a:pPr marL="0" indent="0">
              <a:buNone/>
            </a:pPr>
            <a:r>
              <a:rPr lang="en-US" dirty="0"/>
              <a:t>• Be performed by people of any age, skill set or ability level. </a:t>
            </a:r>
          </a:p>
          <a:p>
            <a:pPr marL="0" indent="0">
              <a:buNone/>
            </a:pPr>
            <a:r>
              <a:rPr lang="en-US" dirty="0"/>
              <a:t>• Benefit any group of people such as youth, senior citizens and those with disabilities. </a:t>
            </a:r>
          </a:p>
          <a:p>
            <a:pPr marL="0" indent="0">
              <a:buNone/>
            </a:pPr>
            <a:r>
              <a:rPr lang="en-US" dirty="0"/>
              <a:t>• Benefit animals, the environment and public spaces. </a:t>
            </a:r>
          </a:p>
          <a:p>
            <a:pPr marL="0" indent="0">
              <a:buNone/>
            </a:pPr>
            <a:r>
              <a:rPr lang="en-US" dirty="0"/>
              <a:t>• Be done in communities of all types and sizes – rural, suburban and urban, small and large. </a:t>
            </a:r>
          </a:p>
        </p:txBody>
      </p:sp>
    </p:spTree>
    <p:extLst>
      <p:ext uri="{BB962C8B-B14F-4D97-AF65-F5344CB8AC3E}">
        <p14:creationId xmlns:p14="http://schemas.microsoft.com/office/powerpoint/2010/main" val="361900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0F41-FD0B-5591-58FC-BD133A4FE9E8}"/>
              </a:ext>
            </a:extLst>
          </p:cNvPr>
          <p:cNvSpPr>
            <a:spLocks noGrp="1"/>
          </p:cNvSpPr>
          <p:nvPr>
            <p:ph type="title"/>
          </p:nvPr>
        </p:nvSpPr>
        <p:spPr>
          <a:xfrm>
            <a:off x="1451206" y="1129513"/>
            <a:ext cx="5532328" cy="1140721"/>
          </a:xfrm>
        </p:spPr>
        <p:txBody>
          <a:bodyPr/>
          <a:lstStyle/>
          <a:p>
            <a:r>
              <a:rPr lang="en-US" dirty="0"/>
              <a:t>What’s Not Considered Auxiliary Outreach?</a:t>
            </a:r>
          </a:p>
        </p:txBody>
      </p:sp>
      <p:pic>
        <p:nvPicPr>
          <p:cNvPr id="8" name="Picture Placeholder 7" descr="A heart with a flame&#10;&#10;AI-generated content may be incorrect.">
            <a:extLst>
              <a:ext uri="{FF2B5EF4-FFF2-40B4-BE49-F238E27FC236}">
                <a16:creationId xmlns:a16="http://schemas.microsoft.com/office/drawing/2014/main" id="{176ABC0E-B0ED-75A8-494B-1CAC657AC31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629" r="8629"/>
          <a:stretch>
            <a:fillRect/>
          </a:stretch>
        </p:blipFill>
        <p:spPr/>
      </p:pic>
      <p:sp>
        <p:nvSpPr>
          <p:cNvPr id="4" name="Text Placeholder 3">
            <a:extLst>
              <a:ext uri="{FF2B5EF4-FFF2-40B4-BE49-F238E27FC236}">
                <a16:creationId xmlns:a16="http://schemas.microsoft.com/office/drawing/2014/main" id="{6627B494-FC89-7264-1286-CC83034FFBE0}"/>
              </a:ext>
            </a:extLst>
          </p:cNvPr>
          <p:cNvSpPr>
            <a:spLocks noGrp="1"/>
          </p:cNvSpPr>
          <p:nvPr>
            <p:ph type="body" sz="half" idx="2"/>
          </p:nvPr>
        </p:nvSpPr>
        <p:spPr>
          <a:xfrm>
            <a:off x="1450329" y="3145991"/>
            <a:ext cx="5524404" cy="2582496"/>
          </a:xfrm>
        </p:spPr>
        <p:txBody>
          <a:bodyPr>
            <a:noAutofit/>
          </a:bodyPr>
          <a:lstStyle/>
          <a:p>
            <a:r>
              <a:rPr lang="en-US" sz="2200" dirty="0"/>
              <a:t>Auxiliary Outreach is for projects NOT AFFILIATED with VFW or VFW Auxiliary Programs. </a:t>
            </a:r>
          </a:p>
          <a:p>
            <a:r>
              <a:rPr lang="en-US" sz="2200" dirty="0"/>
              <a:t>Volunteer work that is performed for the benefit of the VFW Post or VFW Auxiliary is NOT considered Outreach. </a:t>
            </a:r>
          </a:p>
        </p:txBody>
      </p:sp>
    </p:spTree>
    <p:extLst>
      <p:ext uri="{BB962C8B-B14F-4D97-AF65-F5344CB8AC3E}">
        <p14:creationId xmlns:p14="http://schemas.microsoft.com/office/powerpoint/2010/main" val="161958496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55</TotalTime>
  <Words>618</Words>
  <Application>Microsoft Office PowerPoint</Application>
  <PresentationFormat>Widescreen</PresentationFormat>
  <Paragraphs>49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Gill Sans MT</vt:lpstr>
      <vt:lpstr>Gallery</vt:lpstr>
      <vt:lpstr>PowerPoint Presentation</vt:lpstr>
      <vt:lpstr>  Definition and Importance  What is Auxiliary Outreach? </vt:lpstr>
      <vt:lpstr>Contents</vt:lpstr>
      <vt:lpstr>PowerPoint Presentation</vt:lpstr>
      <vt:lpstr>Definition and Goals</vt:lpstr>
      <vt:lpstr>Key Activities and Initiatives</vt:lpstr>
      <vt:lpstr>PowerPoint Presentation</vt:lpstr>
      <vt:lpstr>Definition and Importance</vt:lpstr>
      <vt:lpstr>What’s Not Considered Auxiliary Outreach?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Bennett</dc:creator>
  <cp:lastModifiedBy>Amy Bennett</cp:lastModifiedBy>
  <cp:revision>1</cp:revision>
  <dcterms:created xsi:type="dcterms:W3CDTF">2025-08-17T19:30:40Z</dcterms:created>
  <dcterms:modified xsi:type="dcterms:W3CDTF">2025-08-17T20:25:43Z</dcterms:modified>
</cp:coreProperties>
</file>